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3" r:id="rId2"/>
  </p:sldMasterIdLst>
  <p:sldIdLst>
    <p:sldId id="329" r:id="rId3"/>
    <p:sldId id="256" r:id="rId4"/>
    <p:sldId id="330" r:id="rId5"/>
    <p:sldId id="257" r:id="rId6"/>
    <p:sldId id="259" r:id="rId7"/>
    <p:sldId id="261" r:id="rId8"/>
    <p:sldId id="262" r:id="rId9"/>
    <p:sldId id="263" r:id="rId10"/>
    <p:sldId id="264" r:id="rId11"/>
    <p:sldId id="266" r:id="rId12"/>
    <p:sldId id="268" r:id="rId13"/>
    <p:sldId id="303" r:id="rId14"/>
    <p:sldId id="305" r:id="rId15"/>
    <p:sldId id="306" r:id="rId16"/>
    <p:sldId id="328" r:id="rId17"/>
    <p:sldId id="299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317" r:id="rId29"/>
    <p:sldId id="318" r:id="rId30"/>
    <p:sldId id="319" r:id="rId31"/>
    <p:sldId id="321" r:id="rId32"/>
    <p:sldId id="322" r:id="rId33"/>
    <p:sldId id="323" r:id="rId34"/>
    <p:sldId id="320" r:id="rId35"/>
    <p:sldId id="324" r:id="rId36"/>
    <p:sldId id="325" r:id="rId37"/>
    <p:sldId id="326" r:id="rId38"/>
    <p:sldId id="327" r:id="rId39"/>
    <p:sldId id="301" r:id="rId40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64" autoAdjust="0"/>
  </p:normalViewPr>
  <p:slideViewPr>
    <p:cSldViewPr>
      <p:cViewPr varScale="1">
        <p:scale>
          <a:sx n="65" d="100"/>
          <a:sy n="65" d="100"/>
        </p:scale>
        <p:origin x="-58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1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4000" cy="3365500"/>
            <a:chOff x="0" y="0"/>
            <a:chExt cx="5760" cy="2120"/>
          </a:xfrm>
        </p:grpSpPr>
        <p:pic>
          <p:nvPicPr>
            <p:cNvPr id="7171" name="Picture 3" descr="ARTBANNA"/>
            <p:cNvPicPr>
              <a:picLocks noChangeAspect="1" noChangeArrowheads="1"/>
            </p:cNvPicPr>
            <p:nvPr userDrawn="1"/>
          </p:nvPicPr>
          <p:blipFill>
            <a:blip r:embed="rId2"/>
            <a:srcRect l="8125"/>
            <a:stretch>
              <a:fillRect/>
            </a:stretch>
          </p:blipFill>
          <p:spPr bwMode="invGray">
            <a:xfrm>
              <a:off x="0" y="0"/>
              <a:ext cx="5760" cy="576"/>
            </a:xfrm>
            <a:prstGeom prst="rect">
              <a:avLst/>
            </a:prstGeom>
            <a:noFill/>
          </p:spPr>
        </p:pic>
        <p:pic>
          <p:nvPicPr>
            <p:cNvPr id="7172" name="Picture 4" descr="Arthsepa"/>
            <p:cNvPicPr>
              <a:picLocks noChangeAspect="1" noChangeArrowheads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88" y="2059"/>
              <a:ext cx="2832" cy="61"/>
            </a:xfrm>
            <a:prstGeom prst="rect">
              <a:avLst/>
            </a:prstGeom>
            <a:noFill/>
          </p:spPr>
        </p:pic>
      </p:grp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fr-FR"/>
              <a:t>Click to edit Master title style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686050" y="3492500"/>
            <a:ext cx="610235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fr-FR"/>
              <a:t>Click to edit Master subtitle style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3359150" y="63436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6019800" y="63436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25413" y="6361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C5DAC8E-3C83-48BF-8707-8EF62BB68DC1}" type="slidenum">
              <a:rPr lang="ar-SA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36E11-129F-4045-9F5B-EBD0EA1595D3}" type="slidenum">
              <a:rPr lang="ar-SA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6088" y="722313"/>
            <a:ext cx="21590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500" y="722313"/>
            <a:ext cx="6326188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D489F-BE7B-422B-947B-F48B6514715D}" type="slidenum">
              <a:rPr lang="ar-SA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51F35-7E61-4AA3-857D-F64900F9331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1172E-E4F8-44AE-A070-4A4344C29346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38EE5-06D4-4F8D-8CA2-621FC4CA9820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7378E-DEFC-451A-88F1-FEA38A6F989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48FFF-7722-42CD-A2E0-DCA9A73C74C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67C3C-2107-4CCE-9E38-22FFFAF4FAD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20E503-B20E-470B-955A-04A7B8EE440E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7A6D8-C5A1-4979-B3D9-EEFCC5D9D52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E389C-3BF4-41E4-BFA9-18A3F6FC89DA}" type="slidenum">
              <a:rPr lang="ar-SA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C79D1-0A72-43B2-A707-17B51CDFB55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30B3A-04E6-4C94-9BF0-A778D263999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2A999-3A2C-4F05-BE2F-B2D4E5C151E9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5EC66-7E6B-4C2F-A856-8D9888D287E1}" type="slidenum">
              <a:rPr lang="ar-SA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941513"/>
            <a:ext cx="40274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8500" y="1941513"/>
            <a:ext cx="40290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BFB2D9-465E-4B09-A5DB-62B496EDB990}" type="slidenum">
              <a:rPr lang="ar-SA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C3797-13C0-402E-B96B-ECF3532F4630}" type="slidenum">
              <a:rPr lang="ar-SA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37FA7-BC02-479D-A43E-63CE09EA58C5}" type="slidenum">
              <a:rPr lang="ar-SA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AFB8F0-ACF1-44DC-8184-A712ACD0724B}" type="slidenum">
              <a:rPr lang="ar-SA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9F15E-87F4-4210-B0EE-9E8D46F2173F}" type="slidenum">
              <a:rPr lang="ar-SA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B509A-1854-453F-8613-DCBB8E8BBFE0}" type="slidenum">
              <a:rPr lang="ar-SA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-7938" y="1636713"/>
            <a:ext cx="9148763" cy="4618037"/>
            <a:chOff x="-5" y="1031"/>
            <a:chExt cx="5763" cy="2909"/>
          </a:xfrm>
        </p:grpSpPr>
        <p:pic>
          <p:nvPicPr>
            <p:cNvPr id="6147" name="Picture 3" descr="ARTHSEPA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gray">
            <a:xfrm>
              <a:off x="3778" y="3893"/>
              <a:ext cx="1980" cy="47"/>
            </a:xfrm>
            <a:prstGeom prst="rect">
              <a:avLst/>
            </a:prstGeom>
            <a:noFill/>
          </p:spPr>
        </p:pic>
        <p:pic>
          <p:nvPicPr>
            <p:cNvPr id="6148" name="Picture 4" descr="Arthsepa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-5" y="1031"/>
              <a:ext cx="2832" cy="61"/>
            </a:xfrm>
            <a:prstGeom prst="rect">
              <a:avLst/>
            </a:prstGeom>
            <a:noFill/>
          </p:spPr>
        </p:pic>
      </p:grpSp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17500" y="722313"/>
            <a:ext cx="86375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smtClean="0"/>
              <a:t>Click to edit Master title style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941513"/>
            <a:ext cx="820896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33763" y="63436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08700" y="63436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46050" y="6361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  <a:cs typeface="Arial" pitchFamily="34" charset="0"/>
              </a:defRPr>
            </a:lvl1pPr>
          </a:lstStyle>
          <a:p>
            <a:fld id="{75B8F0B8-1890-4A12-AB16-4D863BF63814}" type="slidenum">
              <a:rPr lang="ar-SA"/>
              <a:pPr/>
              <a:t>‹#›</a:t>
            </a:fld>
            <a:endParaRPr lang="fr-F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CFF33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defRPr sz="1400">
                <a:latin typeface="+mn-lt"/>
                <a:cs typeface="+mn-cs"/>
              </a:defRPr>
            </a:lvl1pPr>
          </a:lstStyle>
          <a:p>
            <a:endParaRPr lang="fr-CA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>
              <a:defRPr sz="1400"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400">
                <a:latin typeface="+mn-lt"/>
                <a:cs typeface="+mn-cs"/>
              </a:defRPr>
            </a:lvl1pPr>
          </a:lstStyle>
          <a:p>
            <a:fld id="{06542C79-E5F9-4072-85AC-2FC3B590B9F4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BES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152400"/>
            <a:ext cx="2971800" cy="4619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FFFFCC"/>
                </a:solidFill>
              </a:rPr>
              <a:t>No history of vomiting, heartburn, </a:t>
            </a:r>
            <a:r>
              <a:rPr lang="en-US" sz="2800" dirty="0" err="1" smtClean="0">
                <a:solidFill>
                  <a:srgbClr val="FFFFCC"/>
                </a:solidFill>
              </a:rPr>
              <a:t>ptyalism</a:t>
            </a:r>
            <a:r>
              <a:rPr lang="en-US" sz="2800" dirty="0" smtClean="0">
                <a:solidFill>
                  <a:srgbClr val="FFFFCC"/>
                </a:solidFill>
              </a:rPr>
              <a:t>, halitosis, </a:t>
            </a:r>
            <a:r>
              <a:rPr lang="en-US" sz="2800" dirty="0" err="1" smtClean="0">
                <a:solidFill>
                  <a:srgbClr val="FFFFCC"/>
                </a:solidFill>
              </a:rPr>
              <a:t>dysphagia</a:t>
            </a:r>
            <a:r>
              <a:rPr lang="en-US" sz="2800" dirty="0" smtClean="0">
                <a:solidFill>
                  <a:srgbClr val="FFFFCC"/>
                </a:solidFill>
              </a:rPr>
              <a:t>, </a:t>
            </a:r>
            <a:r>
              <a:rPr lang="en-US" sz="2800" dirty="0" err="1" smtClean="0">
                <a:solidFill>
                  <a:srgbClr val="FFFFCC"/>
                </a:solidFill>
              </a:rPr>
              <a:t>flatulance</a:t>
            </a:r>
            <a:r>
              <a:rPr lang="en-US" sz="2800" dirty="0" smtClean="0">
                <a:solidFill>
                  <a:srgbClr val="FFFFCC"/>
                </a:solidFill>
              </a:rPr>
              <a:t>, </a:t>
            </a:r>
            <a:r>
              <a:rPr lang="en-US" sz="2800" dirty="0" err="1" smtClean="0">
                <a:solidFill>
                  <a:srgbClr val="FFFFCC"/>
                </a:solidFill>
              </a:rPr>
              <a:t>diarrhoea</a:t>
            </a:r>
            <a:r>
              <a:rPr lang="en-US" sz="2800" dirty="0" smtClean="0">
                <a:solidFill>
                  <a:srgbClr val="FFFFCC"/>
                </a:solidFill>
              </a:rPr>
              <a:t> or constipation.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FFFFCC"/>
                </a:solidFill>
              </a:rPr>
              <a:t>No history of manifestations suggesting other body system affection.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FFFFCC"/>
                </a:solidFill>
              </a:rPr>
              <a:t>No history of body swelling, weight change or hair loss.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Present History (cont.)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8613" y="1828800"/>
            <a:ext cx="8208962" cy="4114800"/>
          </a:xfrm>
        </p:spPr>
        <p:txBody>
          <a:bodyPr/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FFFFCC"/>
                </a:solidFill>
              </a:rPr>
              <a:t>The patient is known to be hypertensive since 10 years on </a:t>
            </a:r>
            <a:r>
              <a:rPr lang="en-US" sz="2800" dirty="0" err="1" smtClean="0">
                <a:solidFill>
                  <a:srgbClr val="FFFFCC"/>
                </a:solidFill>
              </a:rPr>
              <a:t>bisoprolol</a:t>
            </a:r>
            <a:r>
              <a:rPr lang="en-US" sz="2800" dirty="0" smtClean="0">
                <a:solidFill>
                  <a:srgbClr val="FFFFCC"/>
                </a:solidFill>
              </a:rPr>
              <a:t> 10 mg once daily.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FFFFCC"/>
                </a:solidFill>
              </a:rPr>
              <a:t>The patient is not known to be diabetic.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FFFFCC"/>
                </a:solidFill>
              </a:rPr>
              <a:t>The patient was admitted to </a:t>
            </a:r>
            <a:r>
              <a:rPr lang="en-US" sz="2800" dirty="0" err="1" smtClean="0">
                <a:solidFill>
                  <a:srgbClr val="FFFFCC"/>
                </a:solidFill>
              </a:rPr>
              <a:t>Sohag</a:t>
            </a:r>
            <a:r>
              <a:rPr lang="en-US" sz="2800" dirty="0" smtClean="0">
                <a:solidFill>
                  <a:srgbClr val="FFFFCC"/>
                </a:solidFill>
              </a:rPr>
              <a:t> University Hospital since 9 days where investigations were done.</a:t>
            </a:r>
            <a:endParaRPr lang="ar-EG" sz="2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Present History (cont.)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err="1" smtClean="0">
                <a:latin typeface="Comic Sans MS" pitchFamily="66" charset="0"/>
              </a:rPr>
              <a:t>Past</a:t>
            </a:r>
            <a:r>
              <a:rPr lang="fr-CA" b="1" dirty="0" smtClean="0">
                <a:latin typeface="Comic Sans MS" pitchFamily="66" charset="0"/>
              </a:rPr>
              <a:t> </a:t>
            </a:r>
            <a:r>
              <a:rPr lang="fr-CA" b="1" dirty="0" err="1" smtClean="0">
                <a:latin typeface="Comic Sans MS" pitchFamily="66" charset="0"/>
              </a:rPr>
              <a:t>History</a:t>
            </a:r>
            <a:endParaRPr lang="fr-CA" b="1" dirty="0">
              <a:latin typeface="Comic Sans MS" pitchFamily="66" charset="0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8613" y="1752600"/>
            <a:ext cx="8208962" cy="41148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800" dirty="0" smtClean="0"/>
              <a:t>No past history of similar condition.</a:t>
            </a:r>
            <a:endParaRPr lang="fr-CA" sz="2800" dirty="0" smtClean="0"/>
          </a:p>
          <a:p>
            <a:pPr algn="just">
              <a:lnSpc>
                <a:spcPct val="150000"/>
              </a:lnSpc>
            </a:pPr>
            <a:r>
              <a:rPr lang="fr-CA" sz="2800" dirty="0" smtClean="0"/>
              <a:t>There </a:t>
            </a:r>
            <a:r>
              <a:rPr lang="fr-CA" sz="2800" dirty="0" err="1" smtClean="0"/>
              <a:t>is</a:t>
            </a:r>
            <a:r>
              <a:rPr lang="fr-CA" sz="2800" dirty="0" smtClean="0"/>
              <a:t> </a:t>
            </a:r>
            <a:r>
              <a:rPr lang="fr-CA" sz="2800" dirty="0" err="1" smtClean="0"/>
              <a:t>past</a:t>
            </a:r>
            <a:r>
              <a:rPr lang="fr-CA" sz="2800" dirty="0" smtClean="0"/>
              <a:t> </a:t>
            </a:r>
            <a:r>
              <a:rPr lang="fr-CA" sz="2800" dirty="0" err="1" smtClean="0"/>
              <a:t>history</a:t>
            </a:r>
            <a:r>
              <a:rPr lang="fr-CA" sz="2800" dirty="0" smtClean="0"/>
              <a:t> of 3 </a:t>
            </a:r>
            <a:r>
              <a:rPr lang="fr-CA" sz="2800" dirty="0" err="1" smtClean="0"/>
              <a:t>operations</a:t>
            </a:r>
            <a:r>
              <a:rPr lang="fr-CA" sz="2800" dirty="0" smtClean="0"/>
              <a:t>:</a:t>
            </a:r>
          </a:p>
          <a:p>
            <a:pPr lvl="1" algn="just">
              <a:lnSpc>
                <a:spcPct val="150000"/>
              </a:lnSpc>
            </a:pPr>
            <a:r>
              <a:rPr lang="fr-CA" sz="2400" dirty="0" smtClean="0"/>
              <a:t>The 1</a:t>
            </a:r>
            <a:r>
              <a:rPr lang="fr-CA" sz="2400" baseline="30000" dirty="0" smtClean="0"/>
              <a:t>st</a:t>
            </a:r>
            <a:r>
              <a:rPr lang="fr-CA" sz="2400" dirty="0" smtClean="0"/>
              <a:t> </a:t>
            </a:r>
            <a:r>
              <a:rPr lang="fr-CA" sz="2400" dirty="0" err="1" smtClean="0"/>
              <a:t>was</a:t>
            </a:r>
            <a:r>
              <a:rPr lang="fr-CA" sz="2400" dirty="0" smtClean="0"/>
              <a:t> </a:t>
            </a:r>
            <a:r>
              <a:rPr lang="fr-CA" sz="2400" dirty="0" err="1" smtClean="0"/>
              <a:t>thyroidectomy</a:t>
            </a:r>
            <a:r>
              <a:rPr lang="fr-CA" sz="2400" dirty="0" smtClean="0"/>
              <a:t> </a:t>
            </a:r>
            <a:r>
              <a:rPr lang="fr-CA" sz="2400" dirty="0" err="1" smtClean="0"/>
              <a:t>operation</a:t>
            </a:r>
            <a:r>
              <a:rPr lang="fr-CA" sz="2400" dirty="0" smtClean="0"/>
              <a:t> </a:t>
            </a:r>
            <a:r>
              <a:rPr lang="fr-CA" sz="2400" dirty="0" err="1" smtClean="0"/>
              <a:t>since</a:t>
            </a:r>
            <a:r>
              <a:rPr lang="fr-CA" sz="2400" dirty="0" smtClean="0"/>
              <a:t> 10 </a:t>
            </a:r>
            <a:r>
              <a:rPr lang="fr-CA" sz="2400" dirty="0" err="1" smtClean="0"/>
              <a:t>years</a:t>
            </a:r>
            <a:r>
              <a:rPr lang="fr-CA" sz="2400" dirty="0" smtClean="0"/>
              <a:t> and the patient </a:t>
            </a:r>
            <a:r>
              <a:rPr lang="fr-CA" sz="2400" dirty="0" err="1" smtClean="0"/>
              <a:t>was</a:t>
            </a:r>
            <a:r>
              <a:rPr lang="fr-CA" sz="2400" dirty="0" smtClean="0"/>
              <a:t> </a:t>
            </a:r>
            <a:r>
              <a:rPr lang="fr-CA" sz="2400" dirty="0" err="1" smtClean="0"/>
              <a:t>received</a:t>
            </a:r>
            <a:r>
              <a:rPr lang="fr-CA" sz="2400" dirty="0" smtClean="0"/>
              <a:t> L-thyroxine but </a:t>
            </a:r>
            <a:r>
              <a:rPr lang="fr-CA" sz="2400" dirty="0" err="1" smtClean="0"/>
              <a:t>she</a:t>
            </a:r>
            <a:r>
              <a:rPr lang="fr-CA" sz="2400" dirty="0" smtClean="0"/>
              <a:t> </a:t>
            </a:r>
            <a:r>
              <a:rPr lang="fr-CA" sz="2400" dirty="0" err="1" smtClean="0"/>
              <a:t>stopped</a:t>
            </a:r>
            <a:r>
              <a:rPr lang="fr-CA" sz="2400" dirty="0" smtClean="0"/>
              <a:t> </a:t>
            </a:r>
            <a:r>
              <a:rPr lang="fr-CA" sz="2400" dirty="0" err="1" smtClean="0"/>
              <a:t>it</a:t>
            </a:r>
            <a:r>
              <a:rPr lang="fr-CA" sz="2400" dirty="0" smtClean="0"/>
              <a:t> </a:t>
            </a:r>
            <a:r>
              <a:rPr lang="fr-CA" sz="2400" dirty="0" err="1" smtClean="0"/>
              <a:t>since</a:t>
            </a:r>
            <a:r>
              <a:rPr lang="fr-CA" sz="2400" dirty="0" smtClean="0"/>
              <a:t> 1 </a:t>
            </a:r>
            <a:r>
              <a:rPr lang="fr-CA" sz="2400" dirty="0" err="1" smtClean="0"/>
              <a:t>year</a:t>
            </a:r>
            <a:r>
              <a:rPr lang="fr-CA" sz="2400" dirty="0" smtClean="0"/>
              <a:t>.</a:t>
            </a:r>
          </a:p>
          <a:p>
            <a:pPr lvl="1" algn="just">
              <a:lnSpc>
                <a:spcPct val="150000"/>
              </a:lnSpc>
            </a:pPr>
            <a:r>
              <a:rPr lang="fr-CA" sz="2400" dirty="0" smtClean="0"/>
              <a:t>The 2</a:t>
            </a:r>
            <a:r>
              <a:rPr lang="fr-CA" sz="2400" baseline="30000" dirty="0" smtClean="0"/>
              <a:t>nd</a:t>
            </a:r>
            <a:r>
              <a:rPr lang="fr-CA" sz="2400" dirty="0" smtClean="0"/>
              <a:t> </a:t>
            </a:r>
            <a:r>
              <a:rPr lang="fr-CA" sz="2400" dirty="0" err="1" smtClean="0"/>
              <a:t>was</a:t>
            </a:r>
            <a:r>
              <a:rPr lang="fr-CA" sz="2400" dirty="0" smtClean="0"/>
              <a:t> cervical </a:t>
            </a:r>
            <a:r>
              <a:rPr lang="fr-CA" sz="2400" dirty="0" err="1" smtClean="0"/>
              <a:t>polypectomy</a:t>
            </a:r>
            <a:r>
              <a:rPr lang="fr-CA" sz="2400" dirty="0" smtClean="0"/>
              <a:t> </a:t>
            </a:r>
            <a:r>
              <a:rPr lang="fr-CA" sz="2400" dirty="0" err="1" smtClean="0"/>
              <a:t>since</a:t>
            </a:r>
            <a:r>
              <a:rPr lang="fr-CA" sz="2400" dirty="0" smtClean="0"/>
              <a:t> 2 ½ </a:t>
            </a:r>
            <a:r>
              <a:rPr lang="fr-CA" sz="2400" dirty="0" err="1" smtClean="0"/>
              <a:t>months</a:t>
            </a:r>
            <a:r>
              <a:rPr lang="fr-CA" sz="2400" dirty="0" smtClean="0"/>
              <a:t>.</a:t>
            </a:r>
          </a:p>
          <a:p>
            <a:pPr lvl="1" algn="just">
              <a:lnSpc>
                <a:spcPct val="150000"/>
              </a:lnSpc>
            </a:pPr>
            <a:r>
              <a:rPr lang="fr-CA" sz="2400" dirty="0" smtClean="0"/>
              <a:t>The 3</a:t>
            </a:r>
            <a:r>
              <a:rPr lang="fr-CA" sz="2400" baseline="30000" dirty="0" smtClean="0"/>
              <a:t>rd</a:t>
            </a:r>
            <a:r>
              <a:rPr lang="fr-CA" sz="2400" dirty="0" smtClean="0"/>
              <a:t> </a:t>
            </a:r>
            <a:r>
              <a:rPr lang="fr-CA" sz="2400" dirty="0" err="1" smtClean="0"/>
              <a:t>was</a:t>
            </a:r>
            <a:r>
              <a:rPr lang="fr-CA" sz="2400" dirty="0" smtClean="0"/>
              <a:t> </a:t>
            </a:r>
            <a:r>
              <a:rPr lang="fr-CA" sz="2400" dirty="0" err="1" smtClean="0"/>
              <a:t>pyelonephrolithotomy</a:t>
            </a:r>
            <a:r>
              <a:rPr lang="fr-CA" sz="2400" dirty="0" smtClean="0"/>
              <a:t> for extraction of </a:t>
            </a:r>
            <a:r>
              <a:rPr lang="fr-CA" sz="2400" dirty="0" err="1" smtClean="0"/>
              <a:t>staghorn</a:t>
            </a:r>
            <a:r>
              <a:rPr lang="fr-CA" sz="2400" dirty="0" smtClean="0"/>
              <a:t> stone in the right </a:t>
            </a:r>
            <a:r>
              <a:rPr lang="fr-CA" sz="2400" dirty="0" err="1" smtClean="0"/>
              <a:t>kidney</a:t>
            </a:r>
            <a:r>
              <a:rPr lang="fr-CA" sz="2400" dirty="0" smtClean="0"/>
              <a:t> </a:t>
            </a:r>
            <a:r>
              <a:rPr lang="fr-CA" sz="2400" dirty="0" err="1" smtClean="0"/>
              <a:t>since</a:t>
            </a:r>
            <a:r>
              <a:rPr lang="fr-CA" sz="2400" dirty="0" smtClean="0"/>
              <a:t> 37 </a:t>
            </a:r>
            <a:r>
              <a:rPr lang="fr-CA" sz="2400" dirty="0" err="1" smtClean="0"/>
              <a:t>days</a:t>
            </a:r>
            <a:r>
              <a:rPr lang="fr-CA" sz="2400" dirty="0" smtClean="0"/>
              <a:t>.  </a:t>
            </a:r>
          </a:p>
          <a:p>
            <a:pPr algn="just">
              <a:lnSpc>
                <a:spcPct val="150000"/>
              </a:lnSpc>
              <a:buNone/>
            </a:pPr>
            <a:endParaRPr lang="fr-C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err="1" smtClean="0">
                <a:latin typeface="Comic Sans MS" pitchFamily="66" charset="0"/>
              </a:rPr>
              <a:t>Past</a:t>
            </a:r>
            <a:r>
              <a:rPr lang="fr-CA" b="1" dirty="0" smtClean="0">
                <a:latin typeface="Comic Sans MS" pitchFamily="66" charset="0"/>
              </a:rPr>
              <a:t> </a:t>
            </a:r>
            <a:r>
              <a:rPr lang="fr-CA" b="1" dirty="0" err="1" smtClean="0">
                <a:latin typeface="Comic Sans MS" pitchFamily="66" charset="0"/>
              </a:rPr>
              <a:t>History</a:t>
            </a:r>
            <a:r>
              <a:rPr lang="fr-CA" b="1" dirty="0" smtClean="0">
                <a:latin typeface="Comic Sans MS" pitchFamily="66" charset="0"/>
              </a:rPr>
              <a:t> (</a:t>
            </a:r>
            <a:r>
              <a:rPr lang="fr-CA" b="1" dirty="0" err="1" smtClean="0">
                <a:latin typeface="Comic Sans MS" pitchFamily="66" charset="0"/>
              </a:rPr>
              <a:t>cont</a:t>
            </a:r>
            <a:r>
              <a:rPr lang="fr-CA" b="1" dirty="0" smtClean="0">
                <a:latin typeface="Comic Sans MS" pitchFamily="66" charset="0"/>
              </a:rPr>
              <a:t>.)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800" dirty="0" smtClean="0"/>
              <a:t>No past history of hepatitis, </a:t>
            </a:r>
            <a:r>
              <a:rPr lang="en-US" sz="2800" dirty="0" err="1" smtClean="0"/>
              <a:t>bilharziasis</a:t>
            </a:r>
            <a:r>
              <a:rPr lang="en-US" sz="2800" dirty="0" smtClean="0"/>
              <a:t> or TB.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No past history of blood transfusion.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No past history of travelling abroad.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No past history of drug allergy.</a:t>
            </a:r>
            <a:endParaRPr lang="ar-EG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Family History</a:t>
            </a:r>
            <a:endParaRPr lang="ar-EG" b="1" dirty="0" smtClean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800" dirty="0" smtClean="0"/>
              <a:t>No family history of similar condition.</a:t>
            </a:r>
          </a:p>
          <a:p>
            <a:pPr marL="0" indent="0" algn="just">
              <a:lnSpc>
                <a:spcPct val="150000"/>
              </a:lnSpc>
            </a:pPr>
            <a:r>
              <a:rPr lang="en-US" sz="2800" dirty="0" smtClean="0"/>
              <a:t> No family history of hepatitis, </a:t>
            </a:r>
            <a:r>
              <a:rPr lang="en-US" sz="2800" dirty="0" err="1" smtClean="0"/>
              <a:t>bilharziasis</a:t>
            </a:r>
            <a:r>
              <a:rPr lang="en-US" sz="2800" dirty="0" smtClean="0"/>
              <a:t>, TB or malignancy.</a:t>
            </a:r>
          </a:p>
          <a:p>
            <a:pPr algn="just">
              <a:lnSpc>
                <a:spcPct val="150000"/>
              </a:lnSpc>
            </a:pPr>
            <a:endParaRPr lang="ar-EG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8955088" cy="762000"/>
          </a:xfrm>
          <a:noFill/>
          <a:ln/>
        </p:spPr>
        <p:txBody>
          <a:bodyPr/>
          <a:lstStyle/>
          <a:p>
            <a:r>
              <a:rPr lang="en-GB" b="1">
                <a:latin typeface="Comic Sans MS" pitchFamily="66" charset="0"/>
              </a:rPr>
              <a:t>What is the possible Diagnosis?</a:t>
            </a:r>
            <a:endParaRPr lang="en-US" b="1">
              <a:latin typeface="Comic Sans MS" pitchFamily="66" charset="0"/>
            </a:endParaRPr>
          </a:p>
        </p:txBody>
      </p:sp>
      <p:pic>
        <p:nvPicPr>
          <p:cNvPr id="59397" name="Picture 5" descr="Recovered_Gif_168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5625" y="2533650"/>
            <a:ext cx="2952750" cy="179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1323439"/>
          </a:xfrm>
        </p:spPr>
        <p:txBody>
          <a:bodyPr/>
          <a:lstStyle/>
          <a:p>
            <a:pPr algn="ctr"/>
            <a:r>
              <a:rPr lang="en-GB" sz="8000" b="1" dirty="0" smtClean="0">
                <a:latin typeface="Comic Sans MS" pitchFamily="66" charset="0"/>
              </a:rPr>
              <a:t>Examination</a:t>
            </a:r>
            <a:endParaRPr lang="en-US" sz="8000" b="1" dirty="0">
              <a:latin typeface="Comic Sans MS" pitchFamily="66" charset="0"/>
            </a:endParaRPr>
          </a:p>
        </p:txBody>
      </p:sp>
      <p:pic>
        <p:nvPicPr>
          <p:cNvPr id="58372" name="Picture 4" descr="Recovered_Gif_168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5625" y="2533650"/>
            <a:ext cx="2952750" cy="179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General Look</a:t>
            </a:r>
            <a:endParaRPr lang="ar-EG" b="1" dirty="0" smtClean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800" dirty="0" smtClean="0"/>
              <a:t>The patient is alert, cooperative, comfortable in bed, without special look, over body built, average stature with normal gait.</a:t>
            </a:r>
            <a:endParaRPr lang="ar-EG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Vital Signs</a:t>
            </a:r>
            <a:endParaRPr lang="ar-EG" b="1" dirty="0" smtClean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FFFF00"/>
                </a:solidFill>
              </a:rPr>
              <a:t>Pulse:</a:t>
            </a:r>
            <a:r>
              <a:rPr lang="en-US" sz="2800" dirty="0" smtClean="0"/>
              <a:t> 84 b/m, regular, average volume, equal on both sides, with no special characters with normal state of the arterial wall.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FFFF00"/>
                </a:solidFill>
              </a:rPr>
              <a:t>Blood pressure: </a:t>
            </a:r>
            <a:r>
              <a:rPr lang="en-US" sz="2800" dirty="0" smtClean="0"/>
              <a:t>90/60 mmHg.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FFFF00"/>
                </a:solidFill>
              </a:rPr>
              <a:t>Temperature:</a:t>
            </a:r>
            <a:r>
              <a:rPr lang="en-US" sz="2800" dirty="0" smtClean="0"/>
              <a:t> 36.8°C.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FFFF00"/>
                </a:solidFill>
              </a:rPr>
              <a:t>Respiratory rate:</a:t>
            </a:r>
            <a:r>
              <a:rPr lang="en-US" sz="2800" dirty="0" smtClean="0"/>
              <a:t> 18 cycle/min.</a:t>
            </a:r>
            <a:endParaRPr lang="ar-EG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Head &amp; Neck Examination</a:t>
            </a:r>
            <a:endParaRPr lang="ar-EG" b="1" dirty="0" smtClean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There is deep jaundice, no pallor, no cyanosis.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No palpable thyroid, no palpable LNs or congested neck veins.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There is scar in the front of the neck about 12 cm in length healed by 2</a:t>
            </a:r>
            <a:r>
              <a:rPr lang="en-US" sz="2800" baseline="30000" dirty="0" smtClean="0"/>
              <a:t>ry</a:t>
            </a:r>
            <a:r>
              <a:rPr lang="en-US" sz="2800" dirty="0" smtClean="0"/>
              <a:t> intention.</a:t>
            </a:r>
            <a:endParaRPr lang="ar-EG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505200"/>
            <a:ext cx="8458200" cy="2743200"/>
          </a:xfrm>
        </p:spPr>
        <p:txBody>
          <a:bodyPr/>
          <a:lstStyle/>
          <a:p>
            <a:pPr algn="ctr"/>
            <a:r>
              <a:rPr lang="en-US" dirty="0">
                <a:latin typeface="Monotype Corsiva" pitchFamily="66" charset="0"/>
              </a:rPr>
              <a:t>By</a:t>
            </a:r>
          </a:p>
          <a:p>
            <a:pPr algn="ctr"/>
            <a:r>
              <a:rPr lang="en-US" sz="4800" dirty="0">
                <a:latin typeface="Comic Sans MS" pitchFamily="66" charset="0"/>
              </a:rPr>
              <a:t>Ahmed </a:t>
            </a:r>
            <a:r>
              <a:rPr lang="en-US" sz="4800" dirty="0" smtClean="0">
                <a:latin typeface="Comic Sans MS" pitchFamily="66" charset="0"/>
              </a:rPr>
              <a:t>Abudeif Abd </a:t>
            </a:r>
            <a:r>
              <a:rPr lang="en-US" sz="4800" dirty="0">
                <a:latin typeface="Comic Sans MS" pitchFamily="66" charset="0"/>
              </a:rPr>
              <a:t>Elaal</a:t>
            </a:r>
          </a:p>
          <a:p>
            <a:pPr algn="ctr"/>
            <a:r>
              <a:rPr lang="en-US" dirty="0">
                <a:latin typeface="Monotype Corsiva" pitchFamily="66" charset="0"/>
              </a:rPr>
              <a:t>Resident in Tropical Medicine &amp; Gastroenterology Department</a:t>
            </a:r>
            <a:r>
              <a:rPr lang="en-US" sz="4400" dirty="0">
                <a:latin typeface="Monotype Corsiva" pitchFamily="66" charset="0"/>
              </a:rPr>
              <a:t> 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1143000"/>
          </a:xfrm>
        </p:spPr>
        <p:txBody>
          <a:bodyPr/>
          <a:lstStyle/>
          <a:p>
            <a:pPr algn="ctr"/>
            <a:r>
              <a:rPr lang="en-US" sz="8000" b="1" dirty="0">
                <a:latin typeface="Comic Sans MS" pitchFamily="66" charset="0"/>
              </a:rPr>
              <a:t>Case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Upper Limb Examination</a:t>
            </a:r>
            <a:endParaRPr lang="ar-EG" b="1" dirty="0" smtClean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Free apart of jaundice.</a:t>
            </a:r>
            <a:endParaRPr lang="ar-EG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Lower Limb Examination</a:t>
            </a:r>
            <a:endParaRPr lang="ar-EG" b="1" dirty="0" smtClean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Free apart of jaundice.</a:t>
            </a:r>
            <a:endParaRPr lang="ar-EG" sz="2800" dirty="0" smtClean="0"/>
          </a:p>
          <a:p>
            <a:endParaRPr lang="ar-EG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Chest Examination</a:t>
            </a:r>
            <a:endParaRPr lang="ar-EG" b="1" dirty="0" smtClean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Clinically free.</a:t>
            </a:r>
            <a:endParaRPr lang="ar-EG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Cardiac Examination</a:t>
            </a:r>
            <a:endParaRPr lang="ar-EG" b="1" dirty="0" smtClean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Clinically free.</a:t>
            </a:r>
            <a:endParaRPr lang="ar-EG" sz="2800" dirty="0" smtClean="0"/>
          </a:p>
          <a:p>
            <a:endParaRPr lang="ar-EG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Abdominal Examination</a:t>
            </a:r>
            <a:endParaRPr lang="ar-EG" b="1" dirty="0" smtClean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613" y="1600200"/>
            <a:ext cx="8208962" cy="41148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800" b="1" dirty="0" smtClean="0">
                <a:solidFill>
                  <a:srgbClr val="FFFF00"/>
                </a:solidFill>
              </a:rPr>
              <a:t>Inspection: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 smtClean="0"/>
              <a:t>Normal abdominal contour, with right </a:t>
            </a:r>
            <a:r>
              <a:rPr lang="en-US" sz="2400" dirty="0" err="1" smtClean="0"/>
              <a:t>subcostal</a:t>
            </a:r>
            <a:r>
              <a:rPr lang="en-US" sz="2400" dirty="0" smtClean="0"/>
              <a:t> angle, no </a:t>
            </a:r>
            <a:r>
              <a:rPr lang="en-US" sz="2400" dirty="0" err="1" smtClean="0"/>
              <a:t>divercation</a:t>
            </a:r>
            <a:r>
              <a:rPr lang="en-US" sz="2400" dirty="0" smtClean="0"/>
              <a:t> of </a:t>
            </a:r>
            <a:r>
              <a:rPr lang="en-US" sz="2400" dirty="0" err="1" smtClean="0"/>
              <a:t>recti</a:t>
            </a:r>
            <a:r>
              <a:rPr lang="en-US" sz="2400" dirty="0" smtClean="0"/>
              <a:t>, with intact </a:t>
            </a:r>
            <a:r>
              <a:rPr lang="en-US" sz="2400" dirty="0" err="1" smtClean="0"/>
              <a:t>hernial</a:t>
            </a:r>
            <a:r>
              <a:rPr lang="en-US" sz="2400" dirty="0" smtClean="0"/>
              <a:t> orifices, with normal umbilicus.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 smtClean="0"/>
              <a:t>There is jaundice, Campbell De Morgan spots, scar at the right lumbar region and right flank runs horizontally about 18 cm in length and healed by 2</a:t>
            </a:r>
            <a:r>
              <a:rPr lang="en-US" sz="2400" baseline="30000" dirty="0" smtClean="0"/>
              <a:t>ry</a:t>
            </a:r>
            <a:r>
              <a:rPr lang="en-US" sz="2400" dirty="0" smtClean="0"/>
              <a:t> intention, with no other skin abnormalities.</a:t>
            </a:r>
            <a:endParaRPr lang="ar-EG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Abdominal Examination (cont.)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800" b="1" dirty="0" smtClean="0">
                <a:solidFill>
                  <a:srgbClr val="FFFF00"/>
                </a:solidFill>
              </a:rPr>
              <a:t>Inspection: (Cont.)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 smtClean="0"/>
              <a:t>No visible pulsations or peristalsis.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 err="1" smtClean="0"/>
              <a:t>Thoracoabdominal</a:t>
            </a:r>
            <a:r>
              <a:rPr lang="en-US" sz="2400" dirty="0" smtClean="0"/>
              <a:t> respiration.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 smtClean="0"/>
              <a:t>Normal back and genitalia.</a:t>
            </a:r>
            <a:endParaRPr lang="ar-EG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Abdominal Examination (cont.)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613" y="1905000"/>
            <a:ext cx="8208962" cy="4114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Palpation:</a:t>
            </a:r>
          </a:p>
          <a:p>
            <a:pPr lvl="1"/>
            <a:r>
              <a:rPr lang="en-US" sz="2400" b="1" dirty="0" smtClean="0"/>
              <a:t>Superficial palpation:</a:t>
            </a:r>
          </a:p>
          <a:p>
            <a:pPr lvl="2"/>
            <a:r>
              <a:rPr lang="en-US" sz="2000" dirty="0" smtClean="0"/>
              <a:t>No hotness, tenderness, rigidity, guarding or superficial masses.</a:t>
            </a:r>
          </a:p>
          <a:p>
            <a:pPr lvl="1"/>
            <a:r>
              <a:rPr lang="en-US" sz="2400" b="1" dirty="0" smtClean="0"/>
              <a:t>Deep palpation:</a:t>
            </a:r>
          </a:p>
          <a:p>
            <a:pPr lvl="2"/>
            <a:r>
              <a:rPr lang="en-US" sz="2000" dirty="0" smtClean="0"/>
              <a:t>No palpable organs or masses.</a:t>
            </a:r>
          </a:p>
          <a:p>
            <a:pPr lvl="1"/>
            <a:r>
              <a:rPr lang="en-US" sz="2400" b="1" dirty="0" smtClean="0"/>
              <a:t>Back &amp; PR examination:</a:t>
            </a:r>
          </a:p>
          <a:p>
            <a:pPr lvl="2"/>
            <a:r>
              <a:rPr lang="en-US" sz="2000" dirty="0" smtClean="0"/>
              <a:t>Clinically free.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Percussion:</a:t>
            </a:r>
            <a:r>
              <a:rPr lang="en-US" sz="2800" dirty="0" smtClean="0"/>
              <a:t> no abnormality detected.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Auscultation:</a:t>
            </a:r>
            <a:r>
              <a:rPr lang="en-US" sz="2800" dirty="0" smtClean="0"/>
              <a:t> normal intestinal sounds.</a:t>
            </a:r>
            <a:endParaRPr lang="ar-EG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Neurological Examination</a:t>
            </a:r>
            <a:endParaRPr lang="ar-EG" b="1" dirty="0" smtClean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Clinically free.</a:t>
            </a:r>
            <a:endParaRPr lang="ar-EG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Lymphatic System Examination</a:t>
            </a:r>
            <a:endParaRPr lang="ar-EG" b="1" dirty="0" smtClean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Clinically free.</a:t>
            </a:r>
            <a:endParaRPr lang="ar-EG" sz="2800" dirty="0" smtClean="0"/>
          </a:p>
          <a:p>
            <a:endParaRPr lang="ar-EG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722313"/>
            <a:ext cx="8637588" cy="646331"/>
          </a:xfrm>
        </p:spPr>
        <p:txBody>
          <a:bodyPr/>
          <a:lstStyle/>
          <a:p>
            <a:r>
              <a:rPr lang="en-US" sz="3600" b="1" dirty="0" smtClean="0">
                <a:latin typeface="Comic Sans MS" pitchFamily="66" charset="0"/>
              </a:rPr>
              <a:t>Musculoskeletal System Examination </a:t>
            </a:r>
            <a:endParaRPr lang="ar-EG" sz="3600" b="1" dirty="0" smtClean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Clinically free.</a:t>
            </a:r>
            <a:endParaRPr lang="ar-EG" sz="2800" dirty="0" smtClean="0"/>
          </a:p>
          <a:p>
            <a:endParaRPr lang="ar-EG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200561"/>
            <a:ext cx="8637588" cy="1323439"/>
          </a:xfrm>
        </p:spPr>
        <p:txBody>
          <a:bodyPr/>
          <a:lstStyle/>
          <a:p>
            <a:pPr algn="ctr"/>
            <a:r>
              <a:rPr lang="en-US" sz="8000" b="1" dirty="0" smtClean="0">
                <a:latin typeface="Comic Sans MS" pitchFamily="66" charset="0"/>
              </a:rPr>
              <a:t>History</a:t>
            </a:r>
            <a:endParaRPr lang="ar-EG" sz="8000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228600"/>
            <a:ext cx="8637588" cy="1323439"/>
          </a:xfrm>
        </p:spPr>
        <p:txBody>
          <a:bodyPr/>
          <a:lstStyle/>
          <a:p>
            <a:pPr algn="ctr"/>
            <a:r>
              <a:rPr lang="en-US" sz="8000" b="1" dirty="0" smtClean="0">
                <a:latin typeface="Comic Sans MS" pitchFamily="66" charset="0"/>
              </a:rPr>
              <a:t>Investigations</a:t>
            </a:r>
            <a:endParaRPr lang="ar-EG" sz="8000" b="1" dirty="0" smtClean="0">
              <a:latin typeface="Comic Sans MS" pitchFamily="66" charset="0"/>
            </a:endParaRPr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6642" y="4114800"/>
            <a:ext cx="2029158" cy="2133600"/>
          </a:xfrm>
        </p:spPr>
      </p:pic>
      <p:pic>
        <p:nvPicPr>
          <p:cNvPr id="5" name="Picture 4" descr="images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2133600"/>
            <a:ext cx="213360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LFTs</a:t>
            </a:r>
            <a:endParaRPr lang="ar-EG" b="1" dirty="0" smtClean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676400"/>
            <a:ext cx="4038600" cy="4114800"/>
          </a:xfrm>
        </p:spPr>
        <p:txBody>
          <a:bodyPr numCol="1"/>
          <a:lstStyle/>
          <a:p>
            <a:pPr algn="ctr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On admission at 31/12</a:t>
            </a:r>
          </a:p>
          <a:p>
            <a:r>
              <a:rPr lang="en-US" sz="2800" b="1" dirty="0" err="1" smtClean="0">
                <a:solidFill>
                  <a:srgbClr val="FFFF00"/>
                </a:solidFill>
              </a:rPr>
              <a:t>T.Bil</a:t>
            </a:r>
            <a:r>
              <a:rPr lang="en-US" sz="2800" b="1" dirty="0" smtClean="0">
                <a:solidFill>
                  <a:srgbClr val="FFFF00"/>
                </a:solidFill>
              </a:rPr>
              <a:t>:</a:t>
            </a:r>
            <a:r>
              <a:rPr lang="en-US" sz="2800" dirty="0" smtClean="0"/>
              <a:t> 14.24 mg/dl.</a:t>
            </a:r>
          </a:p>
          <a:p>
            <a:r>
              <a:rPr lang="en-US" sz="2800" b="1" dirty="0" err="1" smtClean="0">
                <a:solidFill>
                  <a:srgbClr val="FFFF00"/>
                </a:solidFill>
              </a:rPr>
              <a:t>D.Bil</a:t>
            </a:r>
            <a:r>
              <a:rPr lang="en-US" sz="2800" b="1" dirty="0" smtClean="0">
                <a:solidFill>
                  <a:srgbClr val="FFFF00"/>
                </a:solidFill>
              </a:rPr>
              <a:t>:</a:t>
            </a:r>
            <a:r>
              <a:rPr lang="en-US" sz="2800" dirty="0" smtClean="0"/>
              <a:t> 11.43 mg/dl.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ALT:</a:t>
            </a:r>
            <a:r>
              <a:rPr lang="en-US" sz="2800" dirty="0" smtClean="0"/>
              <a:t> 1660 U/l.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AST:</a:t>
            </a:r>
            <a:r>
              <a:rPr lang="en-US" sz="2800" dirty="0" smtClean="0"/>
              <a:t> 1540 U/l.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ALPS:</a:t>
            </a:r>
            <a:r>
              <a:rPr lang="en-US" sz="2800" dirty="0" smtClean="0"/>
              <a:t> 268 U/l.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GGTP:</a:t>
            </a:r>
            <a:r>
              <a:rPr lang="en-US" sz="2800" dirty="0" smtClean="0"/>
              <a:t> 183 U/l.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Alb:</a:t>
            </a:r>
            <a:r>
              <a:rPr lang="en-US" sz="2800" dirty="0" smtClean="0"/>
              <a:t> 3.2 g/dl.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TP:</a:t>
            </a:r>
            <a:r>
              <a:rPr lang="en-US" sz="2800" dirty="0" smtClean="0"/>
              <a:t> 7.4 g/dl.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A/G ratio:</a:t>
            </a:r>
            <a:r>
              <a:rPr lang="en-US" sz="2800" dirty="0" smtClean="0"/>
              <a:t> 0.8.</a:t>
            </a:r>
            <a:endParaRPr lang="ar-EG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1664863"/>
            <a:ext cx="3733800" cy="41426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lvl="0" indent="-342900" algn="ctr">
              <a:spcBef>
                <a:spcPct val="20000"/>
              </a:spcBef>
              <a:buClr>
                <a:srgbClr val="CCFF33"/>
              </a:buClr>
              <a:buSzPct val="70000"/>
            </a:pPr>
            <a:r>
              <a:rPr lang="en-US" sz="2800" b="1" kern="0" dirty="0" smtClean="0">
                <a:solidFill>
                  <a:srgbClr val="FF0000"/>
                </a:solidFill>
                <a:latin typeface="Arial"/>
              </a:rPr>
              <a:t>At 8/1/2012</a:t>
            </a:r>
          </a:p>
          <a:p>
            <a:pPr marL="342900" lvl="0" indent="-342900">
              <a:spcBef>
                <a:spcPct val="20000"/>
              </a:spcBef>
              <a:buClr>
                <a:srgbClr val="CCFF33"/>
              </a:buClr>
              <a:buSzPct val="70000"/>
              <a:buFont typeface="Wingdings" pitchFamily="2" charset="2"/>
              <a:buChar char="n"/>
            </a:pPr>
            <a:r>
              <a:rPr lang="en-US" sz="2800" b="1" dirty="0" err="1" smtClean="0">
                <a:solidFill>
                  <a:srgbClr val="FFFF00"/>
                </a:solidFill>
                <a:latin typeface="+mn-lt"/>
              </a:rPr>
              <a:t>T.Bil</a:t>
            </a:r>
            <a:r>
              <a:rPr lang="en-US" sz="2800" b="1" dirty="0" smtClean="0">
                <a:solidFill>
                  <a:srgbClr val="FFFF00"/>
                </a:solidFill>
                <a:latin typeface="+mn-lt"/>
              </a:rPr>
              <a:t>:</a:t>
            </a:r>
            <a:r>
              <a:rPr lang="en-US" sz="2800" kern="0" dirty="0" smtClean="0">
                <a:solidFill>
                  <a:srgbClr val="FFFFCC"/>
                </a:solidFill>
                <a:latin typeface="Arial"/>
              </a:rPr>
              <a:t> 20.8 mg/dl.</a:t>
            </a:r>
          </a:p>
          <a:p>
            <a:pPr marL="342900" lvl="0" indent="-342900">
              <a:spcBef>
                <a:spcPct val="20000"/>
              </a:spcBef>
              <a:buClr>
                <a:srgbClr val="CCFF33"/>
              </a:buClr>
              <a:buSzPct val="70000"/>
              <a:buFont typeface="Wingdings" pitchFamily="2" charset="2"/>
              <a:buChar char="n"/>
            </a:pPr>
            <a:r>
              <a:rPr lang="en-US" sz="2800" b="1" dirty="0" err="1" smtClean="0">
                <a:solidFill>
                  <a:srgbClr val="FFFF00"/>
                </a:solidFill>
                <a:latin typeface="+mn-lt"/>
              </a:rPr>
              <a:t>D.Bil</a:t>
            </a:r>
            <a:r>
              <a:rPr lang="en-US" sz="2800" b="1" dirty="0" smtClean="0">
                <a:solidFill>
                  <a:srgbClr val="FFFF00"/>
                </a:solidFill>
                <a:latin typeface="+mn-lt"/>
              </a:rPr>
              <a:t>:</a:t>
            </a:r>
            <a:r>
              <a:rPr lang="en-US" sz="2800" kern="0" dirty="0" smtClean="0">
                <a:solidFill>
                  <a:srgbClr val="FFFFCC"/>
                </a:solidFill>
                <a:latin typeface="Arial"/>
              </a:rPr>
              <a:t> 19.6 mg/dl.</a:t>
            </a:r>
          </a:p>
          <a:p>
            <a:pPr marL="342900" lvl="0" indent="-342900">
              <a:spcBef>
                <a:spcPct val="20000"/>
              </a:spcBef>
              <a:buClr>
                <a:srgbClr val="CCFF33"/>
              </a:buClr>
              <a:buSzPct val="70000"/>
              <a:buFont typeface="Wingdings" pitchFamily="2" charset="2"/>
              <a:buChar char="n"/>
            </a:pPr>
            <a:r>
              <a:rPr lang="en-US" sz="2800" b="1" dirty="0" smtClean="0">
                <a:solidFill>
                  <a:srgbClr val="FFFF00"/>
                </a:solidFill>
                <a:latin typeface="+mn-lt"/>
              </a:rPr>
              <a:t>ALT:</a:t>
            </a:r>
            <a:r>
              <a:rPr lang="en-US" sz="2800" kern="0" dirty="0" smtClean="0">
                <a:solidFill>
                  <a:srgbClr val="FFFFCC"/>
                </a:solidFill>
                <a:latin typeface="Arial"/>
              </a:rPr>
              <a:t> 459 U/l.</a:t>
            </a:r>
          </a:p>
          <a:p>
            <a:pPr marL="342900" lvl="0" indent="-342900">
              <a:spcBef>
                <a:spcPct val="20000"/>
              </a:spcBef>
              <a:buClr>
                <a:srgbClr val="CCFF33"/>
              </a:buClr>
              <a:buSzPct val="70000"/>
              <a:buFont typeface="Wingdings" pitchFamily="2" charset="2"/>
              <a:buChar char="n"/>
            </a:pPr>
            <a:r>
              <a:rPr lang="en-US" sz="2800" b="1" dirty="0" smtClean="0">
                <a:solidFill>
                  <a:srgbClr val="FFFF00"/>
                </a:solidFill>
                <a:latin typeface="+mn-lt"/>
              </a:rPr>
              <a:t>AST:</a:t>
            </a:r>
            <a:r>
              <a:rPr lang="en-US" sz="2800" kern="0" dirty="0" smtClean="0">
                <a:solidFill>
                  <a:srgbClr val="FFFFCC"/>
                </a:solidFill>
                <a:latin typeface="Arial"/>
              </a:rPr>
              <a:t> 624 U/l.</a:t>
            </a:r>
          </a:p>
          <a:p>
            <a:pPr marL="342900" lvl="0" indent="-342900">
              <a:spcBef>
                <a:spcPct val="20000"/>
              </a:spcBef>
              <a:buClr>
                <a:srgbClr val="CCFF33"/>
              </a:buClr>
              <a:buSzPct val="70000"/>
              <a:buFont typeface="Wingdings" pitchFamily="2" charset="2"/>
              <a:buChar char="n"/>
            </a:pPr>
            <a:r>
              <a:rPr lang="en-US" sz="2800" b="1" dirty="0" smtClean="0">
                <a:solidFill>
                  <a:srgbClr val="FFFF00"/>
                </a:solidFill>
                <a:latin typeface="+mn-lt"/>
              </a:rPr>
              <a:t>Alb: </a:t>
            </a:r>
            <a:r>
              <a:rPr lang="en-US" sz="2800" kern="0" dirty="0" smtClean="0">
                <a:solidFill>
                  <a:srgbClr val="FFFFCC"/>
                </a:solidFill>
                <a:latin typeface="Arial"/>
              </a:rPr>
              <a:t>3.5 g/dl.</a:t>
            </a:r>
          </a:p>
          <a:p>
            <a:pPr marL="342900" lvl="0" indent="-342900">
              <a:spcBef>
                <a:spcPct val="20000"/>
              </a:spcBef>
              <a:buClr>
                <a:srgbClr val="CCFF33"/>
              </a:buClr>
              <a:buSzPct val="70000"/>
              <a:buFont typeface="Wingdings" pitchFamily="2" charset="2"/>
              <a:buChar char="n"/>
            </a:pPr>
            <a:r>
              <a:rPr lang="en-US" sz="2800" b="1" dirty="0" smtClean="0">
                <a:solidFill>
                  <a:srgbClr val="FFFF00"/>
                </a:solidFill>
                <a:latin typeface="+mn-lt"/>
              </a:rPr>
              <a:t>TP:</a:t>
            </a:r>
            <a:r>
              <a:rPr lang="en-US" sz="2800" kern="0" dirty="0" smtClean="0">
                <a:solidFill>
                  <a:srgbClr val="FFFFCC"/>
                </a:solidFill>
                <a:latin typeface="Arial"/>
              </a:rPr>
              <a:t> 7.2 g/dl.</a:t>
            </a:r>
          </a:p>
          <a:p>
            <a:pPr marL="342900" lvl="0" indent="-342900">
              <a:spcBef>
                <a:spcPct val="20000"/>
              </a:spcBef>
              <a:buClr>
                <a:srgbClr val="CCFF33"/>
              </a:buClr>
              <a:buSzPct val="70000"/>
              <a:buFont typeface="Wingdings" pitchFamily="2" charset="2"/>
              <a:buChar char="n"/>
            </a:pPr>
            <a:r>
              <a:rPr lang="en-US" sz="2800" b="1" dirty="0" smtClean="0">
                <a:solidFill>
                  <a:srgbClr val="FFFF00"/>
                </a:solidFill>
                <a:latin typeface="+mn-lt"/>
              </a:rPr>
              <a:t>A/G ratio: </a:t>
            </a:r>
            <a:r>
              <a:rPr lang="en-US" sz="2800" kern="0" dirty="0" smtClean="0">
                <a:solidFill>
                  <a:srgbClr val="FFFFCC"/>
                </a:solidFill>
                <a:latin typeface="Arial"/>
              </a:rPr>
              <a:t>0.9.</a:t>
            </a:r>
            <a:endParaRPr lang="ar-EG" sz="2800" kern="0" dirty="0">
              <a:solidFill>
                <a:srgbClr val="FFFFCC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613" y="1941513"/>
            <a:ext cx="3786187" cy="4114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PT:</a:t>
            </a:r>
            <a:r>
              <a:rPr lang="en-US" sz="2800" dirty="0" smtClean="0"/>
              <a:t> 12.9 sec.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PC:</a:t>
            </a:r>
            <a:r>
              <a:rPr lang="en-US" sz="2800" dirty="0" smtClean="0"/>
              <a:t> 81.6 %.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INR:</a:t>
            </a:r>
            <a:r>
              <a:rPr lang="en-US" sz="2800" dirty="0" smtClean="0"/>
              <a:t> 1.14.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b="1" dirty="0" smtClean="0">
                <a:solidFill>
                  <a:srgbClr val="FFFF00"/>
                </a:solidFill>
              </a:rPr>
              <a:t>CBC:</a:t>
            </a:r>
          </a:p>
          <a:p>
            <a:pPr lvl="1"/>
            <a:r>
              <a:rPr lang="en-US" sz="2400" b="1" dirty="0" smtClean="0"/>
              <a:t>TLC:</a:t>
            </a:r>
            <a:r>
              <a:rPr lang="en-US" sz="2400" dirty="0" smtClean="0"/>
              <a:t> 13.1 K/µl.</a:t>
            </a:r>
          </a:p>
          <a:p>
            <a:pPr lvl="1"/>
            <a:r>
              <a:rPr lang="en-US" sz="2400" b="1" dirty="0" smtClean="0"/>
              <a:t>RBC:</a:t>
            </a:r>
            <a:r>
              <a:rPr lang="en-US" sz="2400" dirty="0" smtClean="0"/>
              <a:t> 6.25 M/µl.</a:t>
            </a:r>
          </a:p>
          <a:p>
            <a:pPr lvl="1"/>
            <a:r>
              <a:rPr lang="en-US" sz="2400" b="1" dirty="0" err="1" smtClean="0"/>
              <a:t>Hb</a:t>
            </a:r>
            <a:r>
              <a:rPr lang="en-US" sz="2400" b="1" dirty="0" smtClean="0"/>
              <a:t>: </a:t>
            </a:r>
            <a:r>
              <a:rPr lang="en-US" sz="2400" dirty="0" smtClean="0"/>
              <a:t>12.8 g/dl.</a:t>
            </a:r>
          </a:p>
          <a:p>
            <a:pPr lvl="1"/>
            <a:r>
              <a:rPr lang="en-US" sz="2400" b="1" dirty="0" err="1" smtClean="0"/>
              <a:t>Plt</a:t>
            </a:r>
            <a:r>
              <a:rPr lang="en-US" sz="2400" b="1" dirty="0" smtClean="0"/>
              <a:t>:</a:t>
            </a:r>
            <a:r>
              <a:rPr lang="en-US" sz="2400" dirty="0" smtClean="0"/>
              <a:t> 446 K/µl.</a:t>
            </a:r>
            <a:endParaRPr lang="ar-EG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419600" y="1981200"/>
            <a:ext cx="4191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CFF33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lang="en-US" sz="2800" b="1" dirty="0" err="1" smtClean="0">
                <a:solidFill>
                  <a:srgbClr val="FFFF00"/>
                </a:solidFill>
                <a:latin typeface="+mn-lt"/>
              </a:rPr>
              <a:t>Creatinine</a:t>
            </a:r>
            <a:r>
              <a:rPr lang="en-US" sz="2800" b="1" dirty="0" smtClean="0">
                <a:solidFill>
                  <a:srgbClr val="FFFF00"/>
                </a:solidFill>
                <a:latin typeface="+mn-lt"/>
              </a:rPr>
              <a:t>: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0.3 mg/dl.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CCFF33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+mn-lt"/>
              </a:rPr>
              <a:t>Glucose:</a:t>
            </a:r>
            <a:r>
              <a:rPr lang="en-US" sz="2800" kern="0" dirty="0" smtClean="0">
                <a:latin typeface="+mn-lt"/>
              </a:rPr>
              <a:t> 107 mg/dl.</a:t>
            </a:r>
            <a:endParaRPr kumimoji="0" lang="ar-EG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613" y="1676400"/>
            <a:ext cx="8208962" cy="4114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Serology:</a:t>
            </a:r>
            <a:r>
              <a:rPr lang="en-US" sz="2800" dirty="0" smtClean="0"/>
              <a:t> Negative.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b="1" dirty="0" smtClean="0">
                <a:solidFill>
                  <a:srgbClr val="FFFF00"/>
                </a:solidFill>
              </a:rPr>
              <a:t>HAV </a:t>
            </a:r>
            <a:r>
              <a:rPr lang="en-US" sz="2800" b="1" dirty="0" err="1" smtClean="0">
                <a:solidFill>
                  <a:srgbClr val="FFFF00"/>
                </a:solidFill>
              </a:rPr>
              <a:t>Ab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IgM</a:t>
            </a:r>
            <a:r>
              <a:rPr lang="en-US" sz="2800" b="1" dirty="0" smtClean="0">
                <a:solidFill>
                  <a:srgbClr val="FFFF00"/>
                </a:solidFill>
              </a:rPr>
              <a:t>:</a:t>
            </a:r>
            <a:r>
              <a:rPr lang="en-US" sz="2800" b="1" dirty="0" smtClean="0"/>
              <a:t> </a:t>
            </a:r>
            <a:r>
              <a:rPr lang="en-US" sz="2800" dirty="0" smtClean="0"/>
              <a:t>Negative.</a:t>
            </a:r>
          </a:p>
          <a:p>
            <a:r>
              <a:rPr lang="en-US" sz="2800" b="1" dirty="0" err="1" smtClean="0">
                <a:solidFill>
                  <a:srgbClr val="FFFF00"/>
                </a:solidFill>
              </a:rPr>
              <a:t>HBc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Ab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IgM</a:t>
            </a:r>
            <a:r>
              <a:rPr lang="en-US" sz="2800" b="1" dirty="0" smtClean="0">
                <a:solidFill>
                  <a:srgbClr val="FFFF00"/>
                </a:solidFill>
              </a:rPr>
              <a:t>:</a:t>
            </a:r>
            <a:r>
              <a:rPr lang="en-US" sz="2800" dirty="0" smtClean="0"/>
              <a:t> Negative.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b="1" dirty="0" smtClean="0">
                <a:solidFill>
                  <a:srgbClr val="FFFF00"/>
                </a:solidFill>
              </a:rPr>
              <a:t>ESR:</a:t>
            </a:r>
          </a:p>
          <a:p>
            <a:pPr lvl="1"/>
            <a:r>
              <a:rPr lang="en-US" sz="2400" b="1" dirty="0" smtClean="0"/>
              <a:t>1</a:t>
            </a:r>
            <a:r>
              <a:rPr lang="en-US" sz="2400" b="1" baseline="30000" dirty="0" smtClean="0"/>
              <a:t>st</a:t>
            </a:r>
            <a:r>
              <a:rPr lang="en-US" sz="2400" b="1" dirty="0" smtClean="0"/>
              <a:t> hr:</a:t>
            </a:r>
            <a:r>
              <a:rPr lang="en-US" sz="2400" dirty="0" smtClean="0"/>
              <a:t> 17 sec.</a:t>
            </a:r>
          </a:p>
          <a:p>
            <a:pPr lvl="1"/>
            <a:r>
              <a:rPr lang="en-US" sz="2400" b="1" dirty="0" smtClean="0"/>
              <a:t>2</a:t>
            </a:r>
            <a:r>
              <a:rPr lang="en-US" sz="2400" b="1" baseline="30000" dirty="0" smtClean="0"/>
              <a:t>nd</a:t>
            </a:r>
            <a:r>
              <a:rPr lang="en-US" sz="2400" b="1" dirty="0" smtClean="0"/>
              <a:t> hr:</a:t>
            </a:r>
            <a:r>
              <a:rPr lang="en-US" sz="2400" dirty="0" smtClean="0"/>
              <a:t> 40 sec.</a:t>
            </a:r>
          </a:p>
          <a:p>
            <a:pPr lvl="1"/>
            <a:endParaRPr lang="en-US" sz="2400" dirty="0" smtClean="0"/>
          </a:p>
          <a:p>
            <a:r>
              <a:rPr lang="en-US" sz="2800" b="1" dirty="0" smtClean="0">
                <a:solidFill>
                  <a:srgbClr val="FFFF00"/>
                </a:solidFill>
              </a:rPr>
              <a:t>ANA:</a:t>
            </a:r>
            <a:r>
              <a:rPr lang="en-US" sz="2800" dirty="0" smtClean="0"/>
              <a:t> Negative</a:t>
            </a:r>
            <a:endParaRPr lang="ar-EG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SMA</a:t>
            </a:r>
            <a:r>
              <a:rPr lang="en-US" sz="2800" b="1" dirty="0" smtClean="0">
                <a:solidFill>
                  <a:srgbClr val="FFFF00"/>
                </a:solidFill>
              </a:rPr>
              <a:t>:</a:t>
            </a:r>
            <a:r>
              <a:rPr lang="en-US" sz="2800" b="1" dirty="0" smtClean="0"/>
              <a:t> </a:t>
            </a:r>
            <a:r>
              <a:rPr lang="en-US" sz="2800" dirty="0" err="1" smtClean="0"/>
              <a:t>Moderatly</a:t>
            </a:r>
            <a:r>
              <a:rPr lang="en-US" sz="2800" dirty="0" smtClean="0"/>
              <a:t> +</a:t>
            </a:r>
            <a:r>
              <a:rPr lang="en-US" sz="2800" dirty="0" err="1" smtClean="0"/>
              <a:t>ve</a:t>
            </a:r>
            <a:r>
              <a:rPr lang="en-US" sz="2800" dirty="0" smtClean="0"/>
              <a:t>.</a:t>
            </a:r>
          </a:p>
          <a:p>
            <a:r>
              <a:rPr lang="en-US" sz="2800" b="1" dirty="0" smtClean="0">
                <a:solidFill>
                  <a:srgbClr val="FFFF00"/>
                </a:solidFill>
                <a:latin typeface="Symbol" pitchFamily="18" charset="2"/>
              </a:rPr>
              <a:t>g </a:t>
            </a:r>
            <a:r>
              <a:rPr lang="en-US" sz="2800" b="1" dirty="0" smtClean="0">
                <a:solidFill>
                  <a:srgbClr val="FFFF00"/>
                </a:solidFill>
              </a:rPr>
              <a:t>- globulins:</a:t>
            </a:r>
            <a:r>
              <a:rPr lang="en-US" sz="2800" b="1" dirty="0" smtClean="0"/>
              <a:t> </a:t>
            </a:r>
            <a:r>
              <a:rPr lang="en-US" sz="2800" dirty="0" smtClean="0"/>
              <a:t>2.04.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613" y="1676400"/>
            <a:ext cx="8208962" cy="4114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Urine analysis:</a:t>
            </a:r>
          </a:p>
          <a:p>
            <a:pPr lvl="1"/>
            <a:r>
              <a:rPr lang="en-US" sz="2400" b="1" dirty="0" err="1" smtClean="0"/>
              <a:t>Colour</a:t>
            </a:r>
            <a:r>
              <a:rPr lang="en-US" sz="2400" b="1" dirty="0" smtClean="0"/>
              <a:t>:</a:t>
            </a:r>
            <a:r>
              <a:rPr lang="en-US" sz="2400" dirty="0" smtClean="0"/>
              <a:t> deep yellow.</a:t>
            </a:r>
          </a:p>
          <a:p>
            <a:pPr lvl="1"/>
            <a:r>
              <a:rPr lang="en-US" sz="2400" b="1" dirty="0" smtClean="0"/>
              <a:t>Albumin:</a:t>
            </a:r>
            <a:r>
              <a:rPr lang="en-US" sz="2400" dirty="0" smtClean="0"/>
              <a:t> (++).</a:t>
            </a:r>
          </a:p>
          <a:p>
            <a:pPr lvl="1"/>
            <a:r>
              <a:rPr lang="en-US" sz="2400" b="1" dirty="0" err="1" smtClean="0"/>
              <a:t>Bilirubin</a:t>
            </a:r>
            <a:r>
              <a:rPr lang="en-US" sz="2400" b="1" dirty="0" smtClean="0"/>
              <a:t>:</a:t>
            </a:r>
            <a:r>
              <a:rPr lang="en-US" sz="2400" dirty="0" smtClean="0"/>
              <a:t> (+++).</a:t>
            </a:r>
          </a:p>
          <a:p>
            <a:pPr lvl="1"/>
            <a:r>
              <a:rPr lang="en-US" sz="2400" b="1" dirty="0" err="1" smtClean="0"/>
              <a:t>Urobilinogen</a:t>
            </a:r>
            <a:r>
              <a:rPr lang="en-US" sz="2400" b="1" dirty="0" smtClean="0"/>
              <a:t>:</a:t>
            </a:r>
            <a:r>
              <a:rPr lang="en-US" sz="2400" dirty="0" smtClean="0"/>
              <a:t> (++).</a:t>
            </a:r>
          </a:p>
          <a:p>
            <a:pPr lvl="1"/>
            <a:r>
              <a:rPr lang="en-US" sz="2400" b="1" dirty="0" smtClean="0"/>
              <a:t>Casts:</a:t>
            </a:r>
            <a:r>
              <a:rPr lang="en-US" sz="2400" dirty="0" smtClean="0"/>
              <a:t> Hyaline.</a:t>
            </a:r>
          </a:p>
          <a:p>
            <a:pPr lvl="1">
              <a:buNone/>
            </a:pPr>
            <a:endParaRPr lang="en-US" sz="2400" dirty="0" smtClean="0"/>
          </a:p>
          <a:p>
            <a:r>
              <a:rPr lang="en-US" sz="2800" b="1" dirty="0" smtClean="0">
                <a:solidFill>
                  <a:srgbClr val="FFFF00"/>
                </a:solidFill>
              </a:rPr>
              <a:t>24 hour urinary proteins: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/>
              <a:t>225 mg/24 hr  ??144 </a:t>
            </a:r>
          </a:p>
          <a:p>
            <a:endParaRPr lang="en-US" sz="2800" dirty="0" smtClean="0"/>
          </a:p>
          <a:p>
            <a:r>
              <a:rPr lang="en-US" sz="2800" b="1" dirty="0" smtClean="0">
                <a:solidFill>
                  <a:srgbClr val="FFFF00"/>
                </a:solidFill>
              </a:rPr>
              <a:t>Stool analysis:</a:t>
            </a:r>
            <a:r>
              <a:rPr lang="en-US" sz="2800" dirty="0" smtClean="0"/>
              <a:t> free.</a:t>
            </a:r>
            <a:endParaRPr lang="ar-EG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Abdominal U/S</a:t>
            </a:r>
            <a:endParaRPr lang="ar-EG" b="1" dirty="0" smtClean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b="1" dirty="0" smtClean="0">
                <a:solidFill>
                  <a:srgbClr val="FFFF00"/>
                </a:solidFill>
              </a:rPr>
              <a:t>Liver:</a:t>
            </a:r>
            <a:r>
              <a:rPr lang="en-US" sz="2800" dirty="0" smtClean="0"/>
              <a:t> n</a:t>
            </a:r>
            <a:r>
              <a:rPr lang="en-US" sz="2800" dirty="0" smtClean="0">
                <a:cs typeface="Majalla UI"/>
              </a:rPr>
              <a:t>ormal size, coarse </a:t>
            </a:r>
            <a:r>
              <a:rPr lang="en-US" sz="2800" dirty="0" err="1" smtClean="0">
                <a:cs typeface="Majalla UI"/>
              </a:rPr>
              <a:t>echopattern</a:t>
            </a:r>
            <a:r>
              <a:rPr lang="en-US" sz="2800" dirty="0" smtClean="0">
                <a:cs typeface="Majalla UI"/>
              </a:rPr>
              <a:t>, smooth surface, no focal lesions, no IHBC dilatation, no hepatic venous congestion, portal vein is not dilated.</a:t>
            </a:r>
          </a:p>
          <a:p>
            <a:pPr algn="just"/>
            <a:r>
              <a:rPr lang="en-US" sz="2800" b="1" dirty="0" smtClean="0">
                <a:solidFill>
                  <a:srgbClr val="FFFF00"/>
                </a:solidFill>
              </a:rPr>
              <a:t>Spleen:</a:t>
            </a:r>
            <a:r>
              <a:rPr lang="en-US" sz="2800" dirty="0" smtClean="0"/>
              <a:t> normal size, homogenous with no focal lesions.</a:t>
            </a:r>
          </a:p>
          <a:p>
            <a:pPr algn="just"/>
            <a:r>
              <a:rPr lang="en-US" sz="2800" b="1" dirty="0" smtClean="0">
                <a:solidFill>
                  <a:srgbClr val="FFFF00"/>
                </a:solidFill>
              </a:rPr>
              <a:t>GB:</a:t>
            </a:r>
            <a:r>
              <a:rPr lang="en-US" sz="2800" dirty="0" smtClean="0"/>
              <a:t> thick </a:t>
            </a:r>
            <a:r>
              <a:rPr lang="en-US" sz="2800" dirty="0" err="1" smtClean="0"/>
              <a:t>oedematous</a:t>
            </a:r>
            <a:r>
              <a:rPr lang="en-US" sz="2800" dirty="0" smtClean="0"/>
              <a:t> wall partially contracted on stones, CBD is 5 mm.</a:t>
            </a:r>
            <a:endParaRPr lang="ar-EG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Abdominal U/S (cont.)</a:t>
            </a:r>
            <a:endParaRPr lang="ar-EG" b="1" dirty="0" smtClean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b="1" dirty="0" smtClean="0">
                <a:solidFill>
                  <a:srgbClr val="FFFF00"/>
                </a:solidFill>
              </a:rPr>
              <a:t>Rt. Kidney:</a:t>
            </a:r>
            <a:r>
              <a:rPr lang="en-US" sz="2800" dirty="0" smtClean="0"/>
              <a:t> small in size, irregular outline with reduced cortical tissue thickness with few gravels in the lower calyx.</a:t>
            </a:r>
          </a:p>
          <a:p>
            <a:pPr algn="just"/>
            <a:r>
              <a:rPr lang="en-US" sz="2800" b="1" dirty="0" smtClean="0">
                <a:solidFill>
                  <a:srgbClr val="FFFF00"/>
                </a:solidFill>
              </a:rPr>
              <a:t>Lt. Kidney:</a:t>
            </a:r>
            <a:r>
              <a:rPr lang="en-US" sz="2800" dirty="0" smtClean="0"/>
              <a:t> enlarged, show compensatory hypertrophy, no backpressure.</a:t>
            </a:r>
          </a:p>
          <a:p>
            <a:pPr algn="just"/>
            <a:r>
              <a:rPr lang="en-US" sz="2800" b="1" dirty="0" smtClean="0">
                <a:solidFill>
                  <a:srgbClr val="FFFF00"/>
                </a:solidFill>
              </a:rPr>
              <a:t>UB:</a:t>
            </a:r>
            <a:r>
              <a:rPr lang="en-US" sz="2800" dirty="0" smtClean="0"/>
              <a:t> free.</a:t>
            </a:r>
          </a:p>
          <a:p>
            <a:pPr algn="just"/>
            <a:r>
              <a:rPr lang="en-US" sz="2800" dirty="0" smtClean="0"/>
              <a:t>No </a:t>
            </a:r>
            <a:r>
              <a:rPr lang="en-US" sz="2800" dirty="0" err="1" smtClean="0"/>
              <a:t>ascites</a:t>
            </a:r>
            <a:r>
              <a:rPr lang="en-US" sz="2800" dirty="0" smtClean="0"/>
              <a:t>.</a:t>
            </a:r>
            <a:endParaRPr lang="ar-EG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WordArt 8"/>
          <p:cNvSpPr>
            <a:spLocks noChangeArrowheads="1" noChangeShapeType="1" noTextEdit="1"/>
          </p:cNvSpPr>
          <p:nvPr/>
        </p:nvSpPr>
        <p:spPr bwMode="auto">
          <a:xfrm>
            <a:off x="2362200" y="2362200"/>
            <a:ext cx="40386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kern="10">
                <a:ln w="9525">
                  <a:noFill/>
                  <a:round/>
                  <a:headEnd/>
                  <a:tailEnd/>
                </a:ln>
                <a:solidFill>
                  <a:srgbClr val="FFFF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Rage Italic"/>
              </a:rPr>
              <a:t>Thank you</a:t>
            </a:r>
            <a:endParaRPr lang="ar-EG" sz="6000" kern="10">
              <a:ln w="9525">
                <a:noFill/>
                <a:round/>
                <a:headEnd/>
                <a:tailEnd/>
              </a:ln>
              <a:solidFill>
                <a:srgbClr val="FFFF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Rage Ital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err="1" smtClean="0">
                <a:latin typeface="Comic Sans MS" pitchFamily="66" charset="0"/>
              </a:rPr>
              <a:t>Personal</a:t>
            </a:r>
            <a:r>
              <a:rPr lang="fr-CA" b="1" dirty="0" smtClean="0">
                <a:latin typeface="Comic Sans MS" pitchFamily="66" charset="0"/>
              </a:rPr>
              <a:t> </a:t>
            </a:r>
            <a:r>
              <a:rPr lang="fr-CA" b="1" dirty="0" err="1" smtClean="0">
                <a:latin typeface="Comic Sans MS" pitchFamily="66" charset="0"/>
              </a:rPr>
              <a:t>History</a:t>
            </a:r>
            <a:endParaRPr lang="fr-CA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Mrs. </a:t>
            </a:r>
            <a:r>
              <a:rPr lang="ar-EG" dirty="0" smtClean="0"/>
              <a:t>حسنية كمال الدين السيد</a:t>
            </a:r>
            <a:r>
              <a:rPr lang="en-US" dirty="0" smtClean="0"/>
              <a:t>, 51 years old, housewife, from Akhmim, married since 30 years and has 7 </a:t>
            </a:r>
            <a:r>
              <a:rPr lang="en-US" dirty="0" err="1" smtClean="0"/>
              <a:t>offsprings</a:t>
            </a:r>
            <a:r>
              <a:rPr lang="en-US" dirty="0" smtClean="0"/>
              <a:t>, 3 males, the youngest of them is 15 years old, menopausal since 3 years with no special habits of medical importance.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>
                <a:latin typeface="Comic Sans MS" pitchFamily="66" charset="0"/>
              </a:rPr>
              <a:t>Complaint</a:t>
            </a:r>
            <a:endParaRPr lang="fr-CA" b="1" dirty="0">
              <a:latin typeface="Comic Sans MS" pitchFamily="66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8613" y="1941513"/>
            <a:ext cx="8208962" cy="4459287"/>
          </a:xfrm>
        </p:spPr>
        <p:txBody>
          <a:bodyPr/>
          <a:lstStyle/>
          <a:p>
            <a:pPr marL="0" indent="0" algn="just">
              <a:lnSpc>
                <a:spcPct val="150000"/>
              </a:lnSpc>
            </a:pPr>
            <a:r>
              <a:rPr lang="fr-CA" sz="2800" dirty="0" smtClean="0"/>
              <a:t> </a:t>
            </a:r>
            <a:r>
              <a:rPr lang="fr-CA" sz="2800" dirty="0" err="1" smtClean="0"/>
              <a:t>Dark</a:t>
            </a:r>
            <a:r>
              <a:rPr lang="fr-CA" sz="2800" dirty="0" smtClean="0"/>
              <a:t> </a:t>
            </a:r>
            <a:r>
              <a:rPr lang="fr-CA" sz="2800" dirty="0" err="1" smtClean="0"/>
              <a:t>yellowish</a:t>
            </a:r>
            <a:r>
              <a:rPr lang="fr-CA" sz="2800" dirty="0" smtClean="0"/>
              <a:t> </a:t>
            </a:r>
            <a:r>
              <a:rPr lang="fr-CA" sz="2800" dirty="0" err="1" smtClean="0"/>
              <a:t>discolouration</a:t>
            </a:r>
            <a:r>
              <a:rPr lang="fr-CA" sz="2800" dirty="0" smtClean="0"/>
              <a:t> of  the urine of 17 </a:t>
            </a:r>
            <a:r>
              <a:rPr lang="fr-CA" sz="2800" dirty="0" err="1" smtClean="0"/>
              <a:t>days</a:t>
            </a:r>
            <a:r>
              <a:rPr lang="fr-CA" sz="2800" dirty="0" smtClean="0"/>
              <a:t> </a:t>
            </a:r>
            <a:r>
              <a:rPr lang="fr-CA" sz="2800" dirty="0" err="1" smtClean="0"/>
              <a:t>duration</a:t>
            </a:r>
            <a:r>
              <a:rPr lang="fr-CA" sz="2800" dirty="0" smtClean="0"/>
              <a:t>.</a:t>
            </a:r>
          </a:p>
          <a:p>
            <a:pPr marL="0" indent="0" algn="just">
              <a:lnSpc>
                <a:spcPct val="150000"/>
              </a:lnSpc>
            </a:pPr>
            <a:r>
              <a:rPr lang="fr-CA" sz="2800" dirty="0" smtClean="0"/>
              <a:t> </a:t>
            </a:r>
            <a:r>
              <a:rPr lang="fr-CA" sz="2800" dirty="0" err="1" smtClean="0"/>
              <a:t>Yellowish</a:t>
            </a:r>
            <a:r>
              <a:rPr lang="fr-CA" sz="2800" dirty="0" smtClean="0"/>
              <a:t> </a:t>
            </a:r>
            <a:r>
              <a:rPr lang="fr-CA" sz="2800" dirty="0" err="1" smtClean="0"/>
              <a:t>discolouration</a:t>
            </a:r>
            <a:r>
              <a:rPr lang="fr-CA" sz="2800" dirty="0" smtClean="0"/>
              <a:t> of the skin and </a:t>
            </a:r>
            <a:r>
              <a:rPr lang="fr-CA" sz="2800" dirty="0" err="1" smtClean="0"/>
              <a:t>sclera</a:t>
            </a:r>
            <a:r>
              <a:rPr lang="fr-CA" sz="2800" dirty="0" smtClean="0"/>
              <a:t> of 12 </a:t>
            </a:r>
            <a:r>
              <a:rPr lang="fr-CA" sz="2800" dirty="0" err="1" smtClean="0"/>
              <a:t>days</a:t>
            </a:r>
            <a:r>
              <a:rPr lang="fr-CA" sz="2800" dirty="0" smtClean="0"/>
              <a:t> </a:t>
            </a:r>
            <a:r>
              <a:rPr lang="fr-CA" sz="2800" dirty="0" err="1" smtClean="0"/>
              <a:t>duration</a:t>
            </a:r>
            <a:r>
              <a:rPr lang="fr-CA" sz="2800" dirty="0" smtClean="0"/>
              <a:t>.</a:t>
            </a:r>
          </a:p>
          <a:p>
            <a:pPr marL="0" indent="0" algn="just">
              <a:lnSpc>
                <a:spcPct val="150000"/>
              </a:lnSpc>
            </a:pPr>
            <a:endParaRPr lang="fr-C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err="1" smtClean="0">
                <a:latin typeface="Comic Sans MS" pitchFamily="66" charset="0"/>
              </a:rPr>
              <a:t>History</a:t>
            </a:r>
            <a:r>
              <a:rPr lang="fr-CA" b="1" dirty="0" smtClean="0">
                <a:latin typeface="Comic Sans MS" pitchFamily="66" charset="0"/>
              </a:rPr>
              <a:t> of the </a:t>
            </a:r>
            <a:r>
              <a:rPr lang="fr-CA" b="1" dirty="0" err="1" smtClean="0">
                <a:latin typeface="Comic Sans MS" pitchFamily="66" charset="0"/>
              </a:rPr>
              <a:t>Present</a:t>
            </a:r>
            <a:r>
              <a:rPr lang="fr-CA" b="1" dirty="0" smtClean="0">
                <a:latin typeface="Comic Sans MS" pitchFamily="66" charset="0"/>
              </a:rPr>
              <a:t> </a:t>
            </a:r>
            <a:r>
              <a:rPr lang="fr-CA" b="1" dirty="0" err="1" smtClean="0">
                <a:latin typeface="Comic Sans MS" pitchFamily="66" charset="0"/>
              </a:rPr>
              <a:t>Illness</a:t>
            </a:r>
            <a:endParaRPr lang="fr-CA" b="1" dirty="0">
              <a:latin typeface="Comic Sans MS" pitchFamily="66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8613" y="1941513"/>
            <a:ext cx="8586787" cy="4535487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fr-CA" sz="2800" dirty="0" smtClean="0"/>
              <a:t>The condition </a:t>
            </a:r>
            <a:r>
              <a:rPr lang="fr-CA" sz="2800" dirty="0" err="1" smtClean="0"/>
              <a:t>started</a:t>
            </a:r>
            <a:r>
              <a:rPr lang="fr-CA" sz="2800" dirty="0" smtClean="0"/>
              <a:t> 17 </a:t>
            </a:r>
            <a:r>
              <a:rPr lang="fr-CA" sz="2800" dirty="0" err="1" smtClean="0"/>
              <a:t>days</a:t>
            </a:r>
            <a:r>
              <a:rPr lang="fr-CA" sz="2800" dirty="0" smtClean="0"/>
              <a:t> </a:t>
            </a:r>
            <a:r>
              <a:rPr lang="fr-CA" sz="2800" dirty="0" err="1" smtClean="0"/>
              <a:t>ago</a:t>
            </a:r>
            <a:r>
              <a:rPr lang="fr-CA" sz="2800" dirty="0" smtClean="0"/>
              <a:t> </a:t>
            </a:r>
            <a:r>
              <a:rPr lang="fr-CA" sz="2800" dirty="0" err="1" smtClean="0"/>
              <a:t>when</a:t>
            </a:r>
            <a:r>
              <a:rPr lang="fr-CA" sz="2800" dirty="0" smtClean="0"/>
              <a:t> the patient </a:t>
            </a:r>
            <a:r>
              <a:rPr lang="fr-CA" sz="2800" dirty="0" err="1" smtClean="0"/>
              <a:t>accidentaly</a:t>
            </a:r>
            <a:r>
              <a:rPr lang="fr-CA" sz="2800" dirty="0" smtClean="0"/>
              <a:t> </a:t>
            </a:r>
            <a:r>
              <a:rPr lang="fr-CA" sz="2800" dirty="0" err="1" smtClean="0"/>
              <a:t>noticed</a:t>
            </a:r>
            <a:r>
              <a:rPr lang="fr-CA" sz="2800" dirty="0" smtClean="0"/>
              <a:t> </a:t>
            </a:r>
            <a:r>
              <a:rPr lang="fr-CA" sz="2800" dirty="0" err="1" smtClean="0"/>
              <a:t>dark</a:t>
            </a:r>
            <a:r>
              <a:rPr lang="fr-CA" sz="2800" dirty="0" smtClean="0"/>
              <a:t> </a:t>
            </a:r>
            <a:r>
              <a:rPr lang="fr-CA" sz="2800" dirty="0" err="1" smtClean="0"/>
              <a:t>yellowish</a:t>
            </a:r>
            <a:r>
              <a:rPr lang="fr-CA" sz="2800" dirty="0" smtClean="0"/>
              <a:t> </a:t>
            </a:r>
            <a:r>
              <a:rPr lang="fr-CA" sz="2800" dirty="0" err="1" smtClean="0"/>
              <a:t>discolouration</a:t>
            </a:r>
            <a:r>
              <a:rPr lang="fr-CA" sz="2800" dirty="0" smtClean="0"/>
              <a:t> of the urine of </a:t>
            </a:r>
            <a:r>
              <a:rPr lang="fr-CA" sz="2800" dirty="0" err="1" smtClean="0"/>
              <a:t>stationary</a:t>
            </a:r>
            <a:r>
              <a:rPr lang="fr-CA" sz="2800" dirty="0" smtClean="0"/>
              <a:t> course. There </a:t>
            </a:r>
            <a:r>
              <a:rPr lang="fr-CA" sz="2800" dirty="0" err="1" smtClean="0"/>
              <a:t>is</a:t>
            </a:r>
            <a:r>
              <a:rPr lang="fr-CA" sz="2800" dirty="0" smtClean="0"/>
              <a:t> no </a:t>
            </a:r>
            <a:r>
              <a:rPr lang="fr-CA" sz="2800" dirty="0" err="1" smtClean="0"/>
              <a:t>history</a:t>
            </a:r>
            <a:r>
              <a:rPr lang="fr-CA" sz="2800" dirty="0" smtClean="0"/>
              <a:t> of </a:t>
            </a:r>
            <a:r>
              <a:rPr lang="fr-CA" sz="2800" dirty="0" err="1" smtClean="0"/>
              <a:t>dysuria</a:t>
            </a:r>
            <a:r>
              <a:rPr lang="fr-CA" sz="2800" dirty="0" smtClean="0"/>
              <a:t>, </a:t>
            </a:r>
            <a:r>
              <a:rPr lang="fr-CA" sz="2800" dirty="0" err="1" smtClean="0"/>
              <a:t>frequency</a:t>
            </a:r>
            <a:r>
              <a:rPr lang="fr-CA" sz="2800" dirty="0" smtClean="0"/>
              <a:t>, </a:t>
            </a:r>
            <a:r>
              <a:rPr lang="fr-CA" sz="2800" dirty="0" err="1" smtClean="0"/>
              <a:t>urgency</a:t>
            </a:r>
            <a:r>
              <a:rPr lang="fr-CA" sz="2800" dirty="0" smtClean="0"/>
              <a:t>, </a:t>
            </a:r>
            <a:r>
              <a:rPr lang="fr-CA" sz="2800" dirty="0" err="1" smtClean="0"/>
              <a:t>difficulty</a:t>
            </a:r>
            <a:r>
              <a:rPr lang="fr-CA" sz="2800" dirty="0" smtClean="0"/>
              <a:t>, change in urine </a:t>
            </a:r>
            <a:r>
              <a:rPr lang="fr-CA" sz="2800" dirty="0" err="1" smtClean="0"/>
              <a:t>stream</a:t>
            </a:r>
            <a:r>
              <a:rPr lang="fr-CA" sz="2800" dirty="0" smtClean="0"/>
              <a:t> or incontinence.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8613" y="1941513"/>
            <a:ext cx="8208962" cy="4154487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fr-CA" sz="2800" dirty="0" smtClean="0"/>
              <a:t>Five </a:t>
            </a:r>
            <a:r>
              <a:rPr lang="fr-CA" sz="2800" dirty="0" err="1" smtClean="0"/>
              <a:t>days</a:t>
            </a:r>
            <a:r>
              <a:rPr lang="fr-CA" sz="2800" dirty="0" smtClean="0"/>
              <a:t> </a:t>
            </a:r>
            <a:r>
              <a:rPr lang="fr-CA" sz="2800" dirty="0" err="1" smtClean="0"/>
              <a:t>later</a:t>
            </a:r>
            <a:r>
              <a:rPr lang="fr-CA" sz="2800" dirty="0" smtClean="0"/>
              <a:t> </a:t>
            </a:r>
            <a:r>
              <a:rPr lang="fr-CA" sz="2800" dirty="0" err="1" smtClean="0"/>
              <a:t>there</a:t>
            </a:r>
            <a:r>
              <a:rPr lang="fr-CA" sz="2800" dirty="0" smtClean="0"/>
              <a:t> </a:t>
            </a:r>
            <a:r>
              <a:rPr lang="fr-CA" sz="2800" dirty="0" err="1" smtClean="0"/>
              <a:t>is</a:t>
            </a:r>
            <a:r>
              <a:rPr lang="fr-CA" sz="2800" dirty="0" smtClean="0"/>
              <a:t> </a:t>
            </a:r>
            <a:r>
              <a:rPr lang="fr-CA" sz="2800" dirty="0" err="1" smtClean="0"/>
              <a:t>yellowish</a:t>
            </a:r>
            <a:r>
              <a:rPr lang="fr-CA" sz="2800" dirty="0" smtClean="0"/>
              <a:t> </a:t>
            </a:r>
            <a:r>
              <a:rPr lang="fr-CA" sz="2800" dirty="0" err="1" smtClean="0"/>
              <a:t>discolouration</a:t>
            </a:r>
            <a:r>
              <a:rPr lang="fr-CA" sz="2800" dirty="0" smtClean="0"/>
              <a:t> of the skin and </a:t>
            </a:r>
            <a:r>
              <a:rPr lang="fr-CA" sz="2800" dirty="0" err="1" smtClean="0"/>
              <a:t>sclera</a:t>
            </a:r>
            <a:r>
              <a:rPr lang="fr-CA" sz="2800" dirty="0" smtClean="0"/>
              <a:t> of </a:t>
            </a:r>
            <a:r>
              <a:rPr lang="fr-CA" sz="2800" dirty="0" err="1" smtClean="0"/>
              <a:t>insidious</a:t>
            </a:r>
            <a:r>
              <a:rPr lang="fr-CA" sz="2800" dirty="0" smtClean="0"/>
              <a:t> </a:t>
            </a:r>
            <a:r>
              <a:rPr lang="fr-CA" sz="2800" dirty="0" err="1" smtClean="0"/>
              <a:t>onset</a:t>
            </a:r>
            <a:r>
              <a:rPr lang="fr-CA" sz="2800" dirty="0" smtClean="0"/>
              <a:t> and progressive course. There </a:t>
            </a:r>
            <a:r>
              <a:rPr lang="fr-CA" sz="2800" dirty="0" err="1" smtClean="0"/>
              <a:t>is</a:t>
            </a:r>
            <a:r>
              <a:rPr lang="fr-CA" sz="2800" dirty="0" smtClean="0"/>
              <a:t> no change in the </a:t>
            </a:r>
            <a:r>
              <a:rPr lang="fr-CA" sz="2800" dirty="0" err="1" smtClean="0"/>
              <a:t>colour</a:t>
            </a:r>
            <a:r>
              <a:rPr lang="fr-CA" sz="2800" dirty="0" smtClean="0"/>
              <a:t> or </a:t>
            </a:r>
            <a:r>
              <a:rPr lang="fr-CA" sz="2800" dirty="0" err="1" smtClean="0"/>
              <a:t>form</a:t>
            </a:r>
            <a:r>
              <a:rPr lang="fr-CA" sz="2800" dirty="0" smtClean="0"/>
              <a:t> of the </a:t>
            </a:r>
            <a:r>
              <a:rPr lang="fr-CA" sz="2800" dirty="0" err="1" smtClean="0"/>
              <a:t>stool</a:t>
            </a:r>
            <a:r>
              <a:rPr lang="fr-CA" sz="2800" dirty="0" smtClean="0"/>
              <a:t>. The </a:t>
            </a:r>
            <a:r>
              <a:rPr lang="fr-CA" sz="2800" dirty="0" err="1" smtClean="0"/>
              <a:t>onset</a:t>
            </a:r>
            <a:r>
              <a:rPr lang="fr-CA" sz="2800" dirty="0" smtClean="0"/>
              <a:t> of </a:t>
            </a:r>
            <a:r>
              <a:rPr lang="fr-CA" sz="2800" dirty="0" err="1" smtClean="0"/>
              <a:t>jaundice</a:t>
            </a:r>
            <a:r>
              <a:rPr lang="fr-CA" sz="2800" dirty="0" smtClean="0"/>
              <a:t> </a:t>
            </a:r>
            <a:r>
              <a:rPr lang="fr-CA" sz="2800" dirty="0" err="1" smtClean="0"/>
              <a:t>is</a:t>
            </a:r>
            <a:r>
              <a:rPr lang="fr-CA" sz="2800" dirty="0" smtClean="0"/>
              <a:t> </a:t>
            </a:r>
            <a:r>
              <a:rPr lang="fr-CA" sz="2800" dirty="0" err="1" smtClean="0"/>
              <a:t>associated</a:t>
            </a:r>
            <a:r>
              <a:rPr lang="fr-CA" sz="2800" dirty="0" smtClean="0"/>
              <a:t> </a:t>
            </a:r>
            <a:r>
              <a:rPr lang="fr-CA" sz="2800" dirty="0" err="1" smtClean="0"/>
              <a:t>with</a:t>
            </a:r>
            <a:r>
              <a:rPr lang="fr-CA" sz="2800" dirty="0" smtClean="0"/>
              <a:t> </a:t>
            </a:r>
            <a:r>
              <a:rPr lang="fr-CA" sz="2800" dirty="0" err="1" smtClean="0"/>
              <a:t>anorexia</a:t>
            </a:r>
            <a:r>
              <a:rPr lang="fr-CA" sz="2800" dirty="0" smtClean="0"/>
              <a:t> and </a:t>
            </a:r>
            <a:r>
              <a:rPr lang="fr-CA" sz="2800" dirty="0" err="1" smtClean="0"/>
              <a:t>nausea</a:t>
            </a:r>
            <a:r>
              <a:rPr lang="fr-CA" sz="2800" dirty="0" smtClean="0"/>
              <a:t> </a:t>
            </a:r>
            <a:r>
              <a:rPr lang="fr-CA" sz="2800" dirty="0" err="1" smtClean="0"/>
              <a:t>which</a:t>
            </a:r>
            <a:r>
              <a:rPr lang="fr-CA" sz="2800" dirty="0" smtClean="0"/>
              <a:t> continues </a:t>
            </a:r>
            <a:r>
              <a:rPr lang="fr-CA" sz="2800" dirty="0" err="1" smtClean="0"/>
              <a:t>until</a:t>
            </a:r>
            <a:r>
              <a:rPr lang="fr-CA" sz="2800" dirty="0" smtClean="0"/>
              <a:t> </a:t>
            </a:r>
            <a:r>
              <a:rPr lang="fr-CA" sz="2800" dirty="0" err="1" smtClean="0"/>
              <a:t>now</a:t>
            </a:r>
            <a:r>
              <a:rPr lang="fr-CA" sz="2800" dirty="0" smtClean="0"/>
              <a:t>.</a:t>
            </a:r>
            <a:endParaRPr lang="fr-CA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Present History (cont.)</a:t>
            </a:r>
            <a:endParaRPr lang="ar-EG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fr-CA" sz="2800" dirty="0" smtClean="0"/>
              <a:t>There </a:t>
            </a:r>
            <a:r>
              <a:rPr lang="fr-CA" sz="2800" dirty="0" err="1" smtClean="0"/>
              <a:t>is</a:t>
            </a:r>
            <a:r>
              <a:rPr lang="fr-CA" sz="2800" dirty="0" smtClean="0"/>
              <a:t> </a:t>
            </a:r>
            <a:r>
              <a:rPr lang="fr-CA" sz="2800" dirty="0" err="1" smtClean="0"/>
              <a:t>history</a:t>
            </a:r>
            <a:r>
              <a:rPr lang="fr-CA" sz="2800" dirty="0" smtClean="0"/>
              <a:t> of </a:t>
            </a:r>
            <a:r>
              <a:rPr lang="fr-CA" sz="2800" dirty="0" err="1" smtClean="0"/>
              <a:t>recurrent</a:t>
            </a:r>
            <a:r>
              <a:rPr lang="fr-CA" sz="2800" dirty="0" smtClean="0"/>
              <a:t> </a:t>
            </a:r>
            <a:r>
              <a:rPr lang="fr-CA" sz="2800" dirty="0" err="1" smtClean="0"/>
              <a:t>attacks</a:t>
            </a:r>
            <a:r>
              <a:rPr lang="fr-CA" sz="2800" dirty="0" smtClean="0"/>
              <a:t> of right </a:t>
            </a:r>
            <a:r>
              <a:rPr lang="fr-CA" sz="2800" dirty="0" err="1" smtClean="0"/>
              <a:t>upper</a:t>
            </a:r>
            <a:r>
              <a:rPr lang="fr-CA" sz="2800" dirty="0" smtClean="0"/>
              <a:t> quadrant pain, </a:t>
            </a:r>
            <a:r>
              <a:rPr lang="fr-CA" sz="2800" dirty="0" err="1" smtClean="0"/>
              <a:t>dull</a:t>
            </a:r>
            <a:r>
              <a:rPr lang="fr-CA" sz="2800" dirty="0" smtClean="0"/>
              <a:t> </a:t>
            </a:r>
            <a:r>
              <a:rPr lang="fr-CA" sz="2800" dirty="0" err="1" smtClean="0"/>
              <a:t>aching</a:t>
            </a:r>
            <a:r>
              <a:rPr lang="fr-CA" sz="2800" dirty="0" smtClean="0"/>
              <a:t> in nature, the </a:t>
            </a:r>
            <a:r>
              <a:rPr lang="fr-CA" sz="2800" dirty="0" err="1" smtClean="0"/>
              <a:t>attack</a:t>
            </a:r>
            <a:r>
              <a:rPr lang="fr-CA" sz="2800" dirty="0" smtClean="0"/>
              <a:t> </a:t>
            </a:r>
            <a:r>
              <a:rPr lang="fr-CA" sz="2800" dirty="0" err="1" smtClean="0"/>
              <a:t>lasts</a:t>
            </a:r>
            <a:r>
              <a:rPr lang="fr-CA" sz="2800" dirty="0" smtClean="0"/>
              <a:t> for about 1 </a:t>
            </a:r>
            <a:r>
              <a:rPr lang="fr-CA" sz="2800" dirty="0" err="1" smtClean="0"/>
              <a:t>hour</a:t>
            </a:r>
            <a:r>
              <a:rPr lang="fr-CA" sz="2800" dirty="0" smtClean="0"/>
              <a:t>, </a:t>
            </a:r>
            <a:r>
              <a:rPr lang="fr-CA" sz="2800" dirty="0" err="1" smtClean="0"/>
              <a:t>with</a:t>
            </a:r>
            <a:r>
              <a:rPr lang="fr-CA" sz="2800" dirty="0" smtClean="0"/>
              <a:t> </a:t>
            </a:r>
            <a:r>
              <a:rPr lang="fr-CA" sz="2800" dirty="0" err="1" smtClean="0"/>
              <a:t>frequency</a:t>
            </a:r>
            <a:r>
              <a:rPr lang="fr-CA" sz="2800" dirty="0" smtClean="0"/>
              <a:t> of 3-4 times per </a:t>
            </a:r>
            <a:r>
              <a:rPr lang="fr-CA" sz="2800" dirty="0" err="1" smtClean="0"/>
              <a:t>day</a:t>
            </a:r>
            <a:r>
              <a:rPr lang="fr-CA" sz="2800" dirty="0" smtClean="0"/>
              <a:t>, </a:t>
            </a:r>
            <a:r>
              <a:rPr lang="fr-CA" sz="2800" dirty="0" err="1" smtClean="0"/>
              <a:t>with</a:t>
            </a:r>
            <a:r>
              <a:rPr lang="fr-CA" sz="2800" dirty="0" smtClean="0"/>
              <a:t> no </a:t>
            </a:r>
            <a:r>
              <a:rPr lang="fr-CA" sz="2800" dirty="0" err="1" smtClean="0"/>
              <a:t>aggrevating</a:t>
            </a:r>
            <a:r>
              <a:rPr lang="fr-CA" sz="2800" dirty="0" smtClean="0"/>
              <a:t> </a:t>
            </a:r>
            <a:r>
              <a:rPr lang="fr-CA" sz="2800" dirty="0" err="1" smtClean="0"/>
              <a:t>factors</a:t>
            </a:r>
            <a:r>
              <a:rPr lang="fr-CA" sz="2800" dirty="0" smtClean="0"/>
              <a:t>, </a:t>
            </a:r>
            <a:r>
              <a:rPr lang="fr-CA" sz="2800" dirty="0" err="1" smtClean="0"/>
              <a:t>relieved</a:t>
            </a:r>
            <a:r>
              <a:rPr lang="fr-CA" sz="2800" dirty="0" smtClean="0"/>
              <a:t> by </a:t>
            </a:r>
            <a:r>
              <a:rPr lang="fr-CA" sz="2800" dirty="0" err="1" smtClean="0"/>
              <a:t>analgesics</a:t>
            </a:r>
            <a:r>
              <a:rPr lang="fr-CA" sz="2800" dirty="0" smtClean="0"/>
              <a:t>, not </a:t>
            </a:r>
            <a:r>
              <a:rPr lang="fr-CA" sz="2800" dirty="0" err="1" smtClean="0"/>
              <a:t>radiating</a:t>
            </a:r>
            <a:r>
              <a:rPr lang="fr-CA" sz="2800" dirty="0" smtClean="0"/>
              <a:t> or </a:t>
            </a:r>
            <a:r>
              <a:rPr lang="fr-CA" sz="2800" dirty="0" err="1" smtClean="0"/>
              <a:t>reffered</a:t>
            </a:r>
            <a:r>
              <a:rPr lang="fr-CA" sz="2800" dirty="0" smtClean="0"/>
              <a:t> and </a:t>
            </a:r>
            <a:r>
              <a:rPr lang="fr-CA" sz="2800" dirty="0" err="1" smtClean="0"/>
              <a:t>improved</a:t>
            </a:r>
            <a:r>
              <a:rPr lang="fr-CA" sz="2800" dirty="0" smtClean="0"/>
              <a:t> </a:t>
            </a:r>
            <a:r>
              <a:rPr lang="fr-CA" sz="2800" dirty="0" err="1" smtClean="0"/>
              <a:t>after</a:t>
            </a:r>
            <a:r>
              <a:rPr lang="fr-CA" sz="2800" dirty="0" smtClean="0"/>
              <a:t> 2 </a:t>
            </a:r>
            <a:r>
              <a:rPr lang="fr-CA" sz="2800" dirty="0" err="1" smtClean="0"/>
              <a:t>days</a:t>
            </a:r>
            <a:r>
              <a:rPr lang="fr-CA" sz="2800" dirty="0" smtClean="0"/>
              <a:t>.</a:t>
            </a:r>
            <a:endParaRPr lang="fr-CA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Present History (cont.)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800" dirty="0" smtClean="0"/>
              <a:t>There is itching of 6 days duration present allover the body all the day but increase at night with no </a:t>
            </a:r>
            <a:r>
              <a:rPr lang="en-US" sz="2800" dirty="0" err="1" smtClean="0"/>
              <a:t>aggrevating</a:t>
            </a:r>
            <a:r>
              <a:rPr lang="en-US" sz="2800" dirty="0" smtClean="0"/>
              <a:t> or relieving factors.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dirty="0" smtClean="0"/>
              <a:t>There is no history of bleeding tendency, fever or altered conscious level.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Present History (cont.)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ière">
  <a:themeElements>
    <a:clrScheme name="Matière 1">
      <a:dk1>
        <a:srgbClr val="000000"/>
      </a:dk1>
      <a:lt1>
        <a:srgbClr val="FFFFCC"/>
      </a:lt1>
      <a:dk2>
        <a:srgbClr val="4D4D4D"/>
      </a:dk2>
      <a:lt2>
        <a:srgbClr val="FFCC00"/>
      </a:lt2>
      <a:accent1>
        <a:srgbClr val="808000"/>
      </a:accent1>
      <a:accent2>
        <a:srgbClr val="CC9900"/>
      </a:accent2>
      <a:accent3>
        <a:srgbClr val="B2B2B2"/>
      </a:accent3>
      <a:accent4>
        <a:srgbClr val="DADAAE"/>
      </a:accent4>
      <a:accent5>
        <a:srgbClr val="C0C0AA"/>
      </a:accent5>
      <a:accent6>
        <a:srgbClr val="B98A00"/>
      </a:accent6>
      <a:hlink>
        <a:srgbClr val="CC6600"/>
      </a:hlink>
      <a:folHlink>
        <a:srgbClr val="969696"/>
      </a:folHlink>
    </a:clrScheme>
    <a:fontScheme name="Matiè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tière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8080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C0C0AA"/>
        </a:accent5>
        <a:accent6>
          <a:srgbClr val="B98A00"/>
        </a:accent6>
        <a:hlink>
          <a:srgbClr val="CC66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ière 2">
        <a:dk1>
          <a:srgbClr val="660033"/>
        </a:dk1>
        <a:lt1>
          <a:srgbClr val="FFFFFF"/>
        </a:lt1>
        <a:dk2>
          <a:srgbClr val="B60009"/>
        </a:dk2>
        <a:lt2>
          <a:srgbClr val="B2B2B2"/>
        </a:lt2>
        <a:accent1>
          <a:srgbClr val="CCCC00"/>
        </a:accent1>
        <a:accent2>
          <a:srgbClr val="DE9ABC"/>
        </a:accent2>
        <a:accent3>
          <a:srgbClr val="FFFFFF"/>
        </a:accent3>
        <a:accent4>
          <a:srgbClr val="56002A"/>
        </a:accent4>
        <a:accent5>
          <a:srgbClr val="E2E2AA"/>
        </a:accent5>
        <a:accent6>
          <a:srgbClr val="C98BAA"/>
        </a:accent6>
        <a:hlink>
          <a:srgbClr val="FFAFA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ièr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80808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ière 4">
        <a:dk1>
          <a:srgbClr val="2C2C42"/>
        </a:dk1>
        <a:lt1>
          <a:srgbClr val="FFFFCC"/>
        </a:lt1>
        <a:dk2>
          <a:srgbClr val="666699"/>
        </a:dk2>
        <a:lt2>
          <a:srgbClr val="FFCC00"/>
        </a:lt2>
        <a:accent1>
          <a:srgbClr val="FF9933"/>
        </a:accent1>
        <a:accent2>
          <a:srgbClr val="808000"/>
        </a:accent2>
        <a:accent3>
          <a:srgbClr val="B8B8CA"/>
        </a:accent3>
        <a:accent4>
          <a:srgbClr val="DADAAE"/>
        </a:accent4>
        <a:accent5>
          <a:srgbClr val="FFCAAD"/>
        </a:accent5>
        <a:accent6>
          <a:srgbClr val="737300"/>
        </a:accent6>
        <a:hlink>
          <a:srgbClr val="CC6600"/>
        </a:hlink>
        <a:folHlink>
          <a:srgbClr val="33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ière 5">
        <a:dk1>
          <a:srgbClr val="50000F"/>
        </a:dk1>
        <a:lt1>
          <a:srgbClr val="FFCC00"/>
        </a:lt1>
        <a:dk2>
          <a:srgbClr val="800000"/>
        </a:dk2>
        <a:lt2>
          <a:srgbClr val="FFFFCC"/>
        </a:lt2>
        <a:accent1>
          <a:srgbClr val="808000"/>
        </a:accent1>
        <a:accent2>
          <a:srgbClr val="993366"/>
        </a:accent2>
        <a:accent3>
          <a:srgbClr val="C0AAAA"/>
        </a:accent3>
        <a:accent4>
          <a:srgbClr val="DAAE00"/>
        </a:accent4>
        <a:accent5>
          <a:srgbClr val="C0C0AA"/>
        </a:accent5>
        <a:accent6>
          <a:srgbClr val="8A2D5C"/>
        </a:accent6>
        <a:hlink>
          <a:srgbClr val="FF505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ière 6">
        <a:dk1>
          <a:srgbClr val="333300"/>
        </a:dk1>
        <a:lt1>
          <a:srgbClr val="FFCC00"/>
        </a:lt1>
        <a:dk2>
          <a:srgbClr val="666633"/>
        </a:dk2>
        <a:lt2>
          <a:srgbClr val="FFFFCC"/>
        </a:lt2>
        <a:accent1>
          <a:srgbClr val="8F7401"/>
        </a:accent1>
        <a:accent2>
          <a:srgbClr val="CC6600"/>
        </a:accent2>
        <a:accent3>
          <a:srgbClr val="B8B8AD"/>
        </a:accent3>
        <a:accent4>
          <a:srgbClr val="DAAE00"/>
        </a:accent4>
        <a:accent5>
          <a:srgbClr val="C6BCAA"/>
        </a:accent5>
        <a:accent6>
          <a:srgbClr val="B95C00"/>
        </a:accent6>
        <a:hlink>
          <a:srgbClr val="666699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ière 7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Designs\Matière.pot</Template>
  <TotalTime>2808</TotalTime>
  <Words>1137</Words>
  <Application>Microsoft PowerPoint</Application>
  <PresentationFormat>On-screen Show (4:3)</PresentationFormat>
  <Paragraphs>150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Matière</vt:lpstr>
      <vt:lpstr>Default Design</vt:lpstr>
      <vt:lpstr>Slide 1</vt:lpstr>
      <vt:lpstr>Case Presentation</vt:lpstr>
      <vt:lpstr>History</vt:lpstr>
      <vt:lpstr>Personal History</vt:lpstr>
      <vt:lpstr>Complaint</vt:lpstr>
      <vt:lpstr>History of the Present Illness</vt:lpstr>
      <vt:lpstr>Present History (cont.)</vt:lpstr>
      <vt:lpstr>Present History (cont.)</vt:lpstr>
      <vt:lpstr>Present History (cont.)</vt:lpstr>
      <vt:lpstr>Present History (cont.)</vt:lpstr>
      <vt:lpstr>Present History (cont.)</vt:lpstr>
      <vt:lpstr>Past History</vt:lpstr>
      <vt:lpstr>Past History (cont.)</vt:lpstr>
      <vt:lpstr>Family History</vt:lpstr>
      <vt:lpstr>What is the possible Diagnosis?</vt:lpstr>
      <vt:lpstr>Examination</vt:lpstr>
      <vt:lpstr>General Look</vt:lpstr>
      <vt:lpstr>Vital Signs</vt:lpstr>
      <vt:lpstr>Head &amp; Neck Examination</vt:lpstr>
      <vt:lpstr>Upper Limb Examination</vt:lpstr>
      <vt:lpstr>Lower Limb Examination</vt:lpstr>
      <vt:lpstr>Chest Examination</vt:lpstr>
      <vt:lpstr>Cardiac Examination</vt:lpstr>
      <vt:lpstr>Abdominal Examination</vt:lpstr>
      <vt:lpstr>Abdominal Examination (cont.)</vt:lpstr>
      <vt:lpstr>Abdominal Examination (cont.)</vt:lpstr>
      <vt:lpstr>Neurological Examination</vt:lpstr>
      <vt:lpstr>Lymphatic System Examination</vt:lpstr>
      <vt:lpstr>Musculoskeletal System Examination </vt:lpstr>
      <vt:lpstr>Investigations</vt:lpstr>
      <vt:lpstr>LFTs</vt:lpstr>
      <vt:lpstr>Slide 32</vt:lpstr>
      <vt:lpstr>Slide 33</vt:lpstr>
      <vt:lpstr>Slide 34</vt:lpstr>
      <vt:lpstr>Slide 35</vt:lpstr>
      <vt:lpstr>Abdominal U/S</vt:lpstr>
      <vt:lpstr>Abdominal U/S (cont.)</vt:lpstr>
      <vt:lpstr>Slide 38</vt:lpstr>
    </vt:vector>
  </TitlesOfParts>
  <Company>PROJECT77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PRESENTATION ``Heroes``</dc:title>
  <dc:creator>MZGP77</dc:creator>
  <cp:lastModifiedBy>Ahmed Abudeif</cp:lastModifiedBy>
  <cp:revision>126</cp:revision>
  <dcterms:created xsi:type="dcterms:W3CDTF">2004-10-20T16:30:25Z</dcterms:created>
  <dcterms:modified xsi:type="dcterms:W3CDTF">2014-03-14T09:01:32Z</dcterms:modified>
</cp:coreProperties>
</file>